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88" r:id="rId4"/>
    <p:sldId id="259" r:id="rId5"/>
    <p:sldId id="262" r:id="rId6"/>
    <p:sldId id="260" r:id="rId7"/>
    <p:sldId id="296" r:id="rId8"/>
    <p:sldId id="264" r:id="rId9"/>
    <p:sldId id="269" r:id="rId10"/>
    <p:sldId id="302" r:id="rId11"/>
    <p:sldId id="271" r:id="rId12"/>
    <p:sldId id="273" r:id="rId13"/>
    <p:sldId id="286" r:id="rId14"/>
    <p:sldId id="303" r:id="rId15"/>
    <p:sldId id="277" r:id="rId16"/>
    <p:sldId id="279" r:id="rId17"/>
    <p:sldId id="298" r:id="rId18"/>
    <p:sldId id="304" r:id="rId19"/>
    <p:sldId id="278" r:id="rId20"/>
    <p:sldId id="282" r:id="rId21"/>
    <p:sldId id="276" r:id="rId22"/>
    <p:sldId id="295" r:id="rId23"/>
    <p:sldId id="299" r:id="rId24"/>
    <p:sldId id="281" r:id="rId25"/>
    <p:sldId id="300" r:id="rId26"/>
    <p:sldId id="305" r:id="rId27"/>
    <p:sldId id="280" r:id="rId28"/>
    <p:sldId id="301" r:id="rId29"/>
    <p:sldId id="294" r:id="rId30"/>
    <p:sldId id="293" r:id="rId31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B8D"/>
    <a:srgbClr val="FF5050"/>
    <a:srgbClr val="E1CCF0"/>
    <a:srgbClr val="A365D1"/>
    <a:srgbClr val="FF9999"/>
    <a:srgbClr val="FFCCCC"/>
    <a:srgbClr val="CC0066"/>
    <a:srgbClr val="990033"/>
    <a:srgbClr val="FFFF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C5953-BC7F-43E5-AAA4-B88E50439128}" type="datetimeFigureOut">
              <a:rPr lang="es-MX" smtClean="0"/>
              <a:pPr/>
              <a:t>04/11/2016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9498D-F647-4879-BE46-7FA06B48549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5498" tIns="47750" rIns="95498" bIns="47750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5498" tIns="47750" rIns="95498" bIns="47750" rtlCol="0"/>
          <a:lstStyle>
            <a:lvl1pPr algn="r">
              <a:defRPr sz="1300"/>
            </a:lvl1pPr>
          </a:lstStyle>
          <a:p>
            <a:fld id="{2419F9BE-6273-4E65-896E-F89E2F7491EC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8" tIns="47750" rIns="95498" bIns="4775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5498" tIns="47750" rIns="95498" bIns="4775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5498" tIns="47750" rIns="95498" bIns="47750" rtlCol="0" anchor="b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5498" tIns="47750" rIns="95498" bIns="47750" rtlCol="0" anchor="b"/>
          <a:lstStyle>
            <a:lvl1pPr algn="r">
              <a:defRPr sz="1300"/>
            </a:lvl1pPr>
          </a:lstStyle>
          <a:p>
            <a:fld id="{9C5E2DE1-16FC-433B-AC17-B433DAD5DBC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21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774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039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540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572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151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330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19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275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401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075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689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32F3C-F076-48E9-8366-3507A54940F4}" type="datetimeFigureOut">
              <a:rPr lang="es-MX" smtClean="0"/>
              <a:pPr/>
              <a:t>04/11/2016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9AF02-147E-4DE4-B2B0-6426D2AAE04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687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Auditoria_Ambiental-AA/Terminos-ref-orgs-industriales.pdf" TargetMode="External"/><Relationship Id="rId3" Type="http://schemas.openxmlformats.org/officeDocument/2006/relationships/hyperlink" Target="UV/Documentos_por_area/Auditoria_Ambiental-AA/NMX-AA-162-SCFI.pdf" TargetMode="External"/><Relationship Id="rId7" Type="http://schemas.openxmlformats.org/officeDocument/2006/relationships/hyperlink" Target="UV/Documentos_por_area/Auditoria_Ambiental-AA/Reglamento%20de%20la%20LGEEPA%20en%20Materia%20de%20AAA%20reforma%20(31-Oct-14).doc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Auditoria_Ambiental-AA/Perfil_profesional.pdf" TargetMode="External"/><Relationship Id="rId5" Type="http://schemas.openxmlformats.org/officeDocument/2006/relationships/hyperlink" Target="UV/Documentos_por_area/Auditoria_Ambiental-AA/Oficio_envio_crit_auditores.pdf" TargetMode="External"/><Relationship Id="rId10" Type="http://schemas.openxmlformats.org/officeDocument/2006/relationships/hyperlink" Target="UV/Documentos_por_area/Auditoria_Ambiental-AA/FOR-UV-052%20Gu&#237;a%20AA.doc" TargetMode="External"/><Relationship Id="rId4" Type="http://schemas.openxmlformats.org/officeDocument/2006/relationships/hyperlink" Target="UV/Documentos_por_area/Auditoria_Ambiental-AA/OFICIO%20PFPA218C17502814.pdf" TargetMode="External"/><Relationship Id="rId9" Type="http://schemas.openxmlformats.org/officeDocument/2006/relationships/hyperlink" Target="UV/Documentos_por_area/Auditoria_Ambiental-AA/Terminos-ref-orgs-no-industriales.pd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hyperlink" Target="UV/Documentos_por_area/Ductos_de_Recoleccion_y_Transporte_de_Hidrocarburos/Cancelaci&#243;n%20NOM-027.doc" TargetMode="External"/><Relationship Id="rId7" Type="http://schemas.openxmlformats.org/officeDocument/2006/relationships/hyperlink" Target="UV/Documentos_por_area/Distintivo_H-DH/Sectur%20NMX-F-605-NORMEX-2015.pdf" TargetMode="External"/><Relationship Id="rId2" Type="http://schemas.openxmlformats.org/officeDocument/2006/relationships/hyperlink" Target="UV/Documentos_por_area/Distintivo_H-DH/Conv-DH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Eficiencia_Energetica_en_edificaciones/REQ_EC_NOM-020-ENER.pdf" TargetMode="External"/><Relationship Id="rId5" Type="http://schemas.openxmlformats.org/officeDocument/2006/relationships/hyperlink" Target="UV/Documentos_por_area/Eficiencia_Energetica_en_edificaciones/NOM-020-ENER.pdf" TargetMode="External"/><Relationship Id="rId4" Type="http://schemas.openxmlformats.org/officeDocument/2006/relationships/hyperlink" Target="UV/Documentos_por_area/Eficiencia_Energetica_en_edificaciones/Conv_NOM-020-ENER.pdf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Eficiencia%20Energetica%20e%20Instalaciones_Electricas/NOM-007-ENER-2014.pdf" TargetMode="External"/><Relationship Id="rId3" Type="http://schemas.openxmlformats.org/officeDocument/2006/relationships/hyperlink" Target="UV/Documentos_por_area/Eficiencia%20Energetica%20e%20Instalaciones_Electricas/Conv-IE..DOC" TargetMode="External"/><Relationship Id="rId7" Type="http://schemas.openxmlformats.org/officeDocument/2006/relationships/hyperlink" Target="UV/Documentos_por_area/Eficiencia%20Energetica%20e%20Instalaciones_Electricas/NOM-001-SEDE-2012.pdf" TargetMode="External"/><Relationship Id="rId2" Type="http://schemas.openxmlformats.org/officeDocument/2006/relationships/hyperlink" Target="UV/Documentos_por_area/Eficiencia%20Energetica%20e%20Instalaciones_Electricas/Acuerdo_modif_fraccI-art4-formatos_requerim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Eficiencia%20Energetica%20e%20Instalaciones_Electricas/Modif_conv_aprob_IE%20(2).doc" TargetMode="External"/><Relationship Id="rId5" Type="http://schemas.openxmlformats.org/officeDocument/2006/relationships/hyperlink" Target="UV/Documentos_por_area/Eficiencia%20Energetica%20e%20Instalaciones_Electricas/Guia-Eval-UVIE-ACTUALIZADA.DOC" TargetMode="External"/><Relationship Id="rId4" Type="http://schemas.openxmlformats.org/officeDocument/2006/relationships/hyperlink" Target="UV/Documentos_por_area/Eficiencia%20Energetica%20e%20Instalaciones_Electricas/Gu&#237;a%20de%20Aplicaci&#243;n%20NMX-EC-17020-IMNC%20en%20Inst.%20Elec.%20y%20Efic.%20Ener.%20%2001.pdf" TargetMode="External"/><Relationship Id="rId9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Eficiencia%20Energetica%20e%20Instalaciones_Electricas/PEC-nom001-sede-2012-18jun14.pdf" TargetMode="External"/><Relationship Id="rId3" Type="http://schemas.openxmlformats.org/officeDocument/2006/relationships/hyperlink" Target="UV/Documentos_por_area/Eficiencia%20Energetica%20e%20Instalaciones_Electricas/Proc-Test-IE_EE.PDF" TargetMode="External"/><Relationship Id="rId7" Type="http://schemas.openxmlformats.org/officeDocument/2006/relationships/slide" Target="slide1.xml"/><Relationship Id="rId2" Type="http://schemas.openxmlformats.org/officeDocument/2006/relationships/hyperlink" Target="../GENERAL/UV/Documentos_por_area/Eficiencia%20Energetica%20e%20Instalaciones_Electricas/PEC-nom001-sede-2012-18jun14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Eficiencia%20Energetica%20e%20Instalaciones_Electricas/FOR-UV-048%20Lista%20verificaci&#243;n%20IE.doc" TargetMode="External"/><Relationship Id="rId5" Type="http://schemas.openxmlformats.org/officeDocument/2006/relationships/hyperlink" Target="UV/Documentos_por_area/Eficiencia%20Energetica%20e%20Instalaciones_Electricas/FOR-UV-046%20Gu&#237;a%20IE%20y%20EE.doc" TargetMode="External"/><Relationship Id="rId10" Type="http://schemas.openxmlformats.org/officeDocument/2006/relationships/hyperlink" Target="UV/Documentos_por_area/Eficiencia%20Energetica%20e%20Instalaciones_Electricas/NotaaclaratoriaNOM013ENER2013.pdf" TargetMode="External"/><Relationship Id="rId4" Type="http://schemas.openxmlformats.org/officeDocument/2006/relationships/hyperlink" Target="UV/Documentos_por_area/Eficiencia%20Energetica%20e%20Instalaciones_Electricas/SENER_procedim-aprob-revoc.doc" TargetMode="External"/><Relationship Id="rId9" Type="http://schemas.openxmlformats.org/officeDocument/2006/relationships/hyperlink" Target="UV/Documentos_por_area/Eficiencia%20Energetica%20e%20Instalaciones_Electricas/NOM-013-ENER-2013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Emis_Contaminan_y_Autotrans-ECyAT/CIRCULAR-UV-EC.pdf" TargetMode="External"/><Relationship Id="rId13" Type="http://schemas.openxmlformats.org/officeDocument/2006/relationships/hyperlink" Target="UV/Documentos_por_area/Emis_Contaminan_y_Autotrans-ECyAT/Modif-Conv-AT.pdf" TargetMode="External"/><Relationship Id="rId3" Type="http://schemas.openxmlformats.org/officeDocument/2006/relationships/hyperlink" Target="UV/Documentos_por_area/Emis_Contaminan_y_Autotrans-ECyAT/Acuerdo%20NOM-041-SEMARNAT-2015.pdf" TargetMode="External"/><Relationship Id="rId7" Type="http://schemas.openxmlformats.org/officeDocument/2006/relationships/hyperlink" Target="UV/Documentos_por_area/Emis_Contaminan_y_Autotrans-ECyAT/Circular-Informativa-Medidores-de-Profundidad-AT.pdf" TargetMode="External"/><Relationship Id="rId12" Type="http://schemas.openxmlformats.org/officeDocument/2006/relationships/hyperlink" Target="UV/Documentos_por_area/Emis_Contaminan_y_Autotrans-ECyAT/Escolaridad_GT_y_o_GTS_AT.PD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Emis_Contaminan_y_Autotrans-ECyAT/Circular_EC.pdf" TargetMode="External"/><Relationship Id="rId11" Type="http://schemas.openxmlformats.org/officeDocument/2006/relationships/hyperlink" Target="UV/Documentos_por_area/Emis_Contaminan_y_Autotrans-ECyAT/Escolaridad_AT.pdf" TargetMode="External"/><Relationship Id="rId5" Type="http://schemas.openxmlformats.org/officeDocument/2006/relationships/hyperlink" Target="UV/Documentos_por_area/Emis_Contaminan_y_Autotrans-ECyAT/Circular%20EMA%20DEE426%20140901.pdf" TargetMode="External"/><Relationship Id="rId15" Type="http://schemas.openxmlformats.org/officeDocument/2006/relationships/hyperlink" Target="UV/Documentos_por_area/Emis_Contaminan_y_Autotrans-ECyAT/NOM-045-SEMARNAT.pdf" TargetMode="External"/><Relationship Id="rId10" Type="http://schemas.openxmlformats.org/officeDocument/2006/relationships/hyperlink" Target="UV/Documentos_por_area/Emis_Contaminan_y_Autotrans-ECyAT/Conv-EC.DOC" TargetMode="External"/><Relationship Id="rId4" Type="http://schemas.openxmlformats.org/officeDocument/2006/relationships/hyperlink" Target="UV/Documentos_por_area/Emis_Contaminan_y_Autotrans-ECyAT/Circular%20Condiciones%20F&#237;sico%20Mec&#225;nicas.pdf" TargetMode="External"/><Relationship Id="rId9" Type="http://schemas.openxmlformats.org/officeDocument/2006/relationships/hyperlink" Target="UV/Documentos_por_area/Emis_Contaminan_y_Autotrans-ECyAT/Conv-AT.PDF" TargetMode="External"/><Relationship Id="rId14" Type="http://schemas.openxmlformats.org/officeDocument/2006/relationships/hyperlink" Target="UV/Documentos_por_area/Emis_Contaminan_y_Autotrans-ECyAT/NOM-041-SEMARNAT-2015.pdf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Emis_Contaminan_y_Autotrans-ECyAT/OFICIO%204.2.5.287.2015%20SCT%20act%20NOM%20068.pdf" TargetMode="External"/><Relationship Id="rId13" Type="http://schemas.openxmlformats.org/officeDocument/2006/relationships/hyperlink" Target="UV/Documentos_por_area/Emis_Contaminan_y_Autotrans-ECyAT/FOR-UV-051%20Lista%20verificaci&#243;n%20AT.xls" TargetMode="External"/><Relationship Id="rId3" Type="http://schemas.openxmlformats.org/officeDocument/2006/relationships/slide" Target="slide1.xml"/><Relationship Id="rId7" Type="http://schemas.openxmlformats.org/officeDocument/2006/relationships/hyperlink" Target="UV/Documentos_por_area/Emis_Contaminan_y_Autotrans-ECyAT/OFICIO%204%202%20658%20140828%20SCT%20DGAF.pdf" TargetMode="External"/><Relationship Id="rId12" Type="http://schemas.openxmlformats.org/officeDocument/2006/relationships/hyperlink" Target="UV/Documentos_por_area/Emis_Contaminan_y_Autotrans-ECyAT/Respuesta_SCT_a_ANTP%20AT.pdf" TargetMode="External"/><Relationship Id="rId2" Type="http://schemas.openxmlformats.org/officeDocument/2006/relationships/hyperlink" Target="UV/Documentos_por_area/Emis_Contaminan_y_Autotrans-ECyAT/SCT%20comunicado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Emis_Contaminan_y_Autotrans-ECyAT/NOM-068-SCT-2-2014-SEGUNDA%20PARTE.DOC" TargetMode="External"/><Relationship Id="rId11" Type="http://schemas.openxmlformats.org/officeDocument/2006/relationships/hyperlink" Target="UV/Documentos_por_area/Emis_Contaminan_y_Autotrans-ECyAT/Requisitos-de-Equipo%20EC.pdf" TargetMode="External"/><Relationship Id="rId5" Type="http://schemas.openxmlformats.org/officeDocument/2006/relationships/hyperlink" Target="UV/Documentos_por_area/Emis_Contaminan_y_Autotrans-ECyAT/NOM-068-SCT-2-2014.doc" TargetMode="External"/><Relationship Id="rId10" Type="http://schemas.openxmlformats.org/officeDocument/2006/relationships/hyperlink" Target="UV/Documentos_por_area/Emis_Contaminan_y_Autotrans-ECyAT/PROCE-ACT-NOM-047-SEMARNAT-2014-MAR-16.pdf" TargetMode="External"/><Relationship Id="rId4" Type="http://schemas.openxmlformats.org/officeDocument/2006/relationships/hyperlink" Target="UV/Documentos_por_area/Emis_Contaminan_y_Autotrans-ECyAT/NOM-047-SEMARNAT-2014.pdf" TargetMode="External"/><Relationship Id="rId9" Type="http://schemas.openxmlformats.org/officeDocument/2006/relationships/hyperlink" Target="UV/Documentos_por_area/Emis_Contaminan_y_Autotrans-ECyAT/Oficio%20SCT%204.2.230%202016%20autorizacion%20acred%20AT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UV/Documentos_por_area/Extintores/Conv-P-Extintores.DOC" TargetMode="External"/><Relationship Id="rId7" Type="http://schemas.openxmlformats.org/officeDocument/2006/relationships/hyperlink" Target="UV/Documentos_por_area/Eficiencia_energ&#233;tica_en_edificaciones_no_residen/Conv_NOM-008-ENER.pdf" TargetMode="External"/><Relationship Id="rId2" Type="http://schemas.openxmlformats.org/officeDocument/2006/relationships/hyperlink" Target="UV/Documentos_por_area/Extintores/Circular-NOM-154.docx" TargetMode="External"/><Relationship Id="rId1" Type="http://schemas.openxmlformats.org/officeDocument/2006/relationships/slideLayout" Target="../slideLayouts/slideLayout6.xml"/><Relationship Id="rId6" Type="http://schemas.openxmlformats.org/officeDocument/2006/relationships/slide" Target="slide1.xml"/><Relationship Id="rId5" Type="http://schemas.openxmlformats.org/officeDocument/2006/relationships/hyperlink" Target="UV/Documentos_por_area/Extintores/Matriz-crit-NOM-154.doc" TargetMode="External"/><Relationship Id="rId4" Type="http://schemas.openxmlformats.org/officeDocument/2006/relationships/hyperlink" Target="UV/Documentos_por_area/Extintores/DGN_NOM154.pd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Gas_LP-GLP/Conv-GLP-NOM-001.docx" TargetMode="External"/><Relationship Id="rId3" Type="http://schemas.openxmlformats.org/officeDocument/2006/relationships/hyperlink" Target="UV/Documentos_por_area/Gas_LP-GLP/Acuerdo_NOM-007.pdf" TargetMode="External"/><Relationship Id="rId7" Type="http://schemas.openxmlformats.org/officeDocument/2006/relationships/hyperlink" Target="UV/Documentos_por_area/Gas_LP-GLP/Conv-GLP-%20NOM-001-0025-026-002-10-011-004-005.doc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UV/Documentos_por_area/Gas_LP-GLP/Conv_NOM-005-006y012-SESH.pdf" TargetMode="External"/><Relationship Id="rId5" Type="http://schemas.openxmlformats.org/officeDocument/2006/relationships/hyperlink" Target="UV/Documentos_por_area/Gas_LP-GLP/Comunicado_SENER_Requerimiento_UVs_Reportes_Tecnicos.pdf" TargetMode="External"/><Relationship Id="rId10" Type="http://schemas.openxmlformats.org/officeDocument/2006/relationships/hyperlink" Target="UV/Documentos_por_area/Gas_LP-GLP/Gu&#237;a%20de%20Aplicaci&#243;n%2017020%20UV&#180;s%20GAS%20LP%2003.pdf" TargetMode="External"/><Relationship Id="rId4" Type="http://schemas.openxmlformats.org/officeDocument/2006/relationships/hyperlink" Target="UV/Documentos_por_area/Gas_LP-GLP/Aviso_metodo_alternativo_GLP_NOM-004.pdf" TargetMode="External"/><Relationship Id="rId9" Type="http://schemas.openxmlformats.org/officeDocument/2006/relationships/hyperlink" Target="UV/Documentos_por_area/Gas_LP-GLP/Conv-GLP-NOM-007.pdf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Gas_LP-GLP/FOR-UV-042%20Gu&#237;a%20NOM-002-SEDG.doc" TargetMode="External"/><Relationship Id="rId3" Type="http://schemas.openxmlformats.org/officeDocument/2006/relationships/hyperlink" Target="UV/Documentos_por_area/Gas_LP-GLP/Conv-GLP-NOM-003.pdf" TargetMode="External"/><Relationship Id="rId7" Type="http://schemas.openxmlformats.org/officeDocument/2006/relationships/hyperlink" Target="UV/Documentos_por_area/Gas_LP-GLP/FOR-UV-044%20Gu&#237;a%20NOM-003-SECRE.doc" TargetMode="External"/><Relationship Id="rId2" Type="http://schemas.openxmlformats.org/officeDocument/2006/relationships/hyperlink" Target="UV/Documentos_por_area/Gas_LP-GLP/Conv-GLP-NOM-002.doc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UV/Documentos_por_area/Gas_LP-GLP/FOR-UV-041%20Lista%20Verificaci&#243;n%20Gas%20LP.xls" TargetMode="External"/><Relationship Id="rId5" Type="http://schemas.openxmlformats.org/officeDocument/2006/relationships/hyperlink" Target="UV/Documentos_por_area/Gas_LP-GLP/Conv-GLP-NOM-007.pdf" TargetMode="External"/><Relationship Id="rId4" Type="http://schemas.openxmlformats.org/officeDocument/2006/relationships/hyperlink" Target="UV/Documentos_por_area/Gas_LP-GLP/Conv-GLP-NOM-004.pdf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200.57.73.228:75/pqtinformativo/GENERAL/UV/Documentos_por_area/Gas_Natural-GN/Guia-NOM-007-SECRE.doc" TargetMode="External"/><Relationship Id="rId3" Type="http://schemas.openxmlformats.org/officeDocument/2006/relationships/hyperlink" Target="http://200.57.73.228:75/pqtinformativo/GENERAL/UV/Documentos_por_area/Gas_Natural-GN/Conv-GN-NOM-013-SECRE.doc" TargetMode="External"/><Relationship Id="rId7" Type="http://schemas.openxmlformats.org/officeDocument/2006/relationships/hyperlink" Target="http://200.57.73.228:75/pqtinformativo/GENERAL/UV/Documentos_por_area/Gas_Natural-GN/Guia-NOM-003-SECRE.doc" TargetMode="External"/><Relationship Id="rId12" Type="http://schemas.openxmlformats.org/officeDocument/2006/relationships/hyperlink" Target="http://200.57.73.228:75/pqtinformativo/GENERAL/UV/Documentos_por_area/Gas_Natural-GN/Resp_consul_NOM-002-SECREyNOM-007-SECRE.pd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200.57.73.228:75/pqtinformativo/GENERAL/UV/Documentos_por_area/Gas_Natural-GN/Guia-NOM-002-SECRE.doc" TargetMode="External"/><Relationship Id="rId11" Type="http://schemas.openxmlformats.org/officeDocument/2006/relationships/hyperlink" Target="http://200.57.73.228:75/pqtinformativo/GENERAL/UV/Documentos_por_area/Gas_Natural-GN/Req_acred_GN.pdf" TargetMode="External"/><Relationship Id="rId5" Type="http://schemas.openxmlformats.org/officeDocument/2006/relationships/hyperlink" Target="http://200.57.73.228:75/pqtinformativo/GENERAL/UV/Documentos_por_area/Gas_Natural-GN/Guia_aplic_17020_2000_para_UV_GN.pdf" TargetMode="External"/><Relationship Id="rId10" Type="http://schemas.openxmlformats.org/officeDocument/2006/relationships/hyperlink" Target="http://200.57.73.228:75/pqtinformativo/GENERAL/UV/Documentos_por_area/Gas_Natural-GN/NOM-002-SECRE_Act_GN.pdf" TargetMode="External"/><Relationship Id="rId4" Type="http://schemas.openxmlformats.org/officeDocument/2006/relationships/hyperlink" Target="http://200.57.73.228:75/pqtinformativo/GENERAL/UV/Documentos_por_area/Gas_Natural-GN/Convocatoria%20GN.doc" TargetMode="External"/><Relationship Id="rId9" Type="http://schemas.openxmlformats.org/officeDocument/2006/relationships/hyperlink" Target="http://200.57.73.228:75/pqtinformativo/GENERAL/UV/Documentos_por_area/Gas_Natural-GN/NMX-X-021-SCFI_TUBOS_PARA_CONDUCCI&#211;N_GN_GLP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hyperlink" Target="UV/Visitas%20de%20monitoreo%2006.pdf" TargetMode="External"/><Relationship Id="rId7" Type="http://schemas.openxmlformats.org/officeDocument/2006/relationships/hyperlink" Target="UV/Evaluaci&#243;n%20y%20acreditaci&#243;n%20de%20UV%2021.pdf" TargetMode="External"/><Relationship Id="rId2" Type="http://schemas.openxmlformats.org/officeDocument/2006/relationships/hyperlink" Target="UV/Apelaciones_quejas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politica%20de%20EA.PDF" TargetMode="External"/><Relationship Id="rId11" Type="http://schemas.openxmlformats.org/officeDocument/2006/relationships/hyperlink" Target="UV/Procedimiento%20para%20hologramas%2000.pdf" TargetMode="External"/><Relationship Id="rId5" Type="http://schemas.openxmlformats.org/officeDocument/2006/relationships/hyperlink" Target="UV/Ensayos%20de%20Aptitud%20-%20Pol&#237;tica%2013.pdf" TargetMode="External"/><Relationship Id="rId10" Type="http://schemas.openxmlformats.org/officeDocument/2006/relationships/hyperlink" Target="UV/Reporte_servicios.pdf" TargetMode="External"/><Relationship Id="rId4" Type="http://schemas.openxmlformats.org/officeDocument/2006/relationships/hyperlink" Target="UV/Cambio_razon_social_domicilio_etc_03.pdf" TargetMode="External"/><Relationship Id="rId9" Type="http://schemas.openxmlformats.org/officeDocument/2006/relationships/hyperlink" Target="UV/Motivos_de_Cancel_Susp.pdf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Hidraulica-H/Oficio%20BOO.4.05.0285.pdf" TargetMode="External"/><Relationship Id="rId3" Type="http://schemas.openxmlformats.org/officeDocument/2006/relationships/hyperlink" Target="UV/Documentos_por_area/Hidraulica-H/Acuerdo%20CONAGUA%2020140819.doc" TargetMode="External"/><Relationship Id="rId7" Type="http://schemas.openxmlformats.org/officeDocument/2006/relationships/hyperlink" Target="UV/Documentos_por_area/Hidraulica-H/Ingr_solic_CONAGUA.pd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Hidraulica-H/Criterios%20especificos.pdf" TargetMode="External"/><Relationship Id="rId5" Type="http://schemas.openxmlformats.org/officeDocument/2006/relationships/hyperlink" Target="UV/Documentos_por_area/Hidraulica-H/Crit_personal.pdf" TargetMode="External"/><Relationship Id="rId4" Type="http://schemas.openxmlformats.org/officeDocument/2006/relationships/hyperlink" Target="UV/Documentos_por_area/Hidraulica-H/Conv_H.pdf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Informacion_Comercial-IC/Actualizacion_NOM-006-SCFI-2012.pdf" TargetMode="External"/><Relationship Id="rId3" Type="http://schemas.openxmlformats.org/officeDocument/2006/relationships/hyperlink" Target="UV/Documentos_por_area/Informacion_Comercial-IC/33a_Mod_Criterios_Comercio_Exterior__SE__3a_Secc.pdf" TargetMode="External"/><Relationship Id="rId7" Type="http://schemas.openxmlformats.org/officeDocument/2006/relationships/hyperlink" Target="UV/Documentos_por_area/Informacion_Comercial-IC/ACT_Norma_Chocolate%20NOM-186.pdf" TargetMode="External"/><Relationship Id="rId12" Type="http://schemas.openxmlformats.org/officeDocument/2006/relationships/hyperlink" Target="UV/Documentos_por_area/Informacion_Comercial-IC/FOR-UV-033-06.doc" TargetMode="External"/><Relationship Id="rId2" Type="http://schemas.openxmlformats.org/officeDocument/2006/relationships/hyperlink" Target="UV/Documentos_por_area/Informacion_Comercial-IC/Resolucion_modificacion_NOM-155-SCFI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Informacion_Comercial-IC/Act_NOM-141-SCFI_Escrito.pdf" TargetMode="External"/><Relationship Id="rId11" Type="http://schemas.openxmlformats.org/officeDocument/2006/relationships/hyperlink" Target="UV/Documentos_por_area/Informacion_Comercial-IC/Acuerdo-Fracciones-Arancelarias.doc" TargetMode="External"/><Relationship Id="rId5" Type="http://schemas.openxmlformats.org/officeDocument/2006/relationships/hyperlink" Target="UV/Documentos_por_area/Informacion_Comercial-IC/Act_NOM-141-SCFI_Comparativo.pdf" TargetMode="External"/><Relationship Id="rId10" Type="http://schemas.openxmlformats.org/officeDocument/2006/relationships/hyperlink" Target="UV/Documentos_por_area/Informacion_Comercial-IC/Acuerdo_Fracciones_Arancelarias_modif.pdf" TargetMode="External"/><Relationship Id="rId4" Type="http://schemas.openxmlformats.org/officeDocument/2006/relationships/hyperlink" Target="UV/Documentos_por_area/Informacion_Comercial-IC/Aclaracion_modificaci&#243;n_NOM-155-SCFI.pdf" TargetMode="External"/><Relationship Id="rId9" Type="http://schemas.openxmlformats.org/officeDocument/2006/relationships/hyperlink" Target="UV/Documentos_por_area/Informacion_Comercial-IC/ACUERDO_aditivos_y_coadyuvantes_alimentos_bebidas_y_suplementos_alimenticios.pdf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Informacion_Comercial-IC/Anexo_2_4_1.pdf" TargetMode="External"/><Relationship Id="rId13" Type="http://schemas.openxmlformats.org/officeDocument/2006/relationships/hyperlink" Target="UV/Documentos_por_area/Informacion_Comercial-IC/FOR-UV-032%20Lista%20testificaci&#243;n%20IC.doc" TargetMode="External"/><Relationship Id="rId3" Type="http://schemas.openxmlformats.org/officeDocument/2006/relationships/hyperlink" Target="UV/Documentos_por_area/Informacion_Comercial-IC/Conv-IC-NOM-4-15-20-24-50-51-116.doc" TargetMode="External"/><Relationship Id="rId7" Type="http://schemas.openxmlformats.org/officeDocument/2006/relationships/hyperlink" Target="UV/Documentos_por_area/Informacion_Comercial-IC/CRITERIO%20TEMPORAL%20NOM-004%20(2).pdf" TargetMode="External"/><Relationship Id="rId12" Type="http://schemas.openxmlformats.org/officeDocument/2006/relationships/hyperlink" Target="UV/Documentos_por_area/Informacion_Comercial-IC/Agrupacion_modelos_NOM-192.pdf" TargetMode="External"/><Relationship Id="rId2" Type="http://schemas.openxmlformats.org/officeDocument/2006/relationships/hyperlink" Target="UV/Documentos_por_area/Informacion_Comercial-IC/Cierre-Conv-NOM-186-SSA1-SCFI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Informacion_Comercial-IC/Conv-IC-NOM-141-142-186-187-189.doc" TargetMode="External"/><Relationship Id="rId11" Type="http://schemas.openxmlformats.org/officeDocument/2006/relationships/hyperlink" Target="UV/Documentos_por_area/Informacion_Comercial-IC/Calendario%20anual%20examenes%20IC%202016.pdf" TargetMode="External"/><Relationship Id="rId5" Type="http://schemas.openxmlformats.org/officeDocument/2006/relationships/hyperlink" Target="UV/Documentos_por_area/Informacion_Comercial-IC/Conv-IC-NOM-84.doc" TargetMode="External"/><Relationship Id="rId10" Type="http://schemas.openxmlformats.org/officeDocument/2006/relationships/hyperlink" Target="UV/Documentos_por_area/Informacion_Comercial-IC/Aplic-Calif-Examenes-IC.pdf" TargetMode="External"/><Relationship Id="rId4" Type="http://schemas.openxmlformats.org/officeDocument/2006/relationships/hyperlink" Target="UV/Documentos_por_area/Informacion_Comercial-IC/Conv-IC-NOM-17-33-55-120-128-129-139-145-161-162.pdf" TargetMode="External"/><Relationship Id="rId9" Type="http://schemas.openxmlformats.org/officeDocument/2006/relationships/hyperlink" Target="UV/Documentos_por_area/Informacion_Comercial-IC/Anulacion_tablas_2005.pdf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200.57.73.228:75/pqtinformativo/GENERAL/UV/Documentos_por_area/Informacion_Comercial-IC/NOM-155-SCFI.pdf" TargetMode="External"/><Relationship Id="rId13" Type="http://schemas.openxmlformats.org/officeDocument/2006/relationships/hyperlink" Target="http://200.57.73.228:75/pqtinformativo/GENERAL/UV/Documentos_por_area/Informacion_Comercial-IC/Resolucion_modificacion_NOM-155-SCFI.pdf" TargetMode="External"/><Relationship Id="rId3" Type="http://schemas.openxmlformats.org/officeDocument/2006/relationships/hyperlink" Target="http://200.57.73.228:75/pqtinformativo/GENERAL/UV/Documentos_por_area/Informacion_Comercial-IC/Eval_normas_DGN_141-142-186-187-189.pdf" TargetMode="External"/><Relationship Id="rId7" Type="http://schemas.openxmlformats.org/officeDocument/2006/relationships/hyperlink" Target="http://200.57.73.228:75/pqtinformativo/GENERAL/UV/Documentos_por_area/Informacion_Comercial-IC/Gu&#237;a%20de%20Aplicaci&#243;n%20de%20la%20NMX-EC-17020-IMNC-2014%20en%20Inform%20Comercial)%2002.pdf" TargetMode="External"/><Relationship Id="rId12" Type="http://schemas.openxmlformats.org/officeDocument/2006/relationships/hyperlink" Target="http://200.57.73.228:75/pqtinformativo/GENERAL/UV/Documentos_por_area/Informacion_Comercial-IC/Proc-Test-IC.pd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200.57.73.228:75/pqtinformativo/GENERAL/UV/Documentos_por_area/Informacion_Comercial-IC/FOR-UV-033-06.doc" TargetMode="External"/><Relationship Id="rId11" Type="http://schemas.openxmlformats.org/officeDocument/2006/relationships/hyperlink" Target="http://200.57.73.228:75/pqtinformativo/GENERAL/UV/Documentos_por_area/Informacion_Comercial-IC/Proc_Actualizacion_NOM-024-SCFI-2013.pdf" TargetMode="External"/><Relationship Id="rId5" Type="http://schemas.openxmlformats.org/officeDocument/2006/relationships/hyperlink" Target="http://200.57.73.228:75/pqtinformativo/GENERAL/UV/Documentos_por_area/Informacion_Comercial-IC/FOR-UV-032-04%20Lista%20testificaci&#243;n.doc" TargetMode="External"/><Relationship Id="rId10" Type="http://schemas.openxmlformats.org/officeDocument/2006/relationships/hyperlink" Target="http://200.57.73.228:75/pqtinformativo/GENERAL/UV/Documentos_por_area/Informacion_Comercial-IC/Oficio_Sistema_UVIC_2.pdf" TargetMode="External"/><Relationship Id="rId4" Type="http://schemas.openxmlformats.org/officeDocument/2006/relationships/hyperlink" Target="http://200.57.73.228:75/pqtinformativo/GENERAL/UV/Documentos_por_area/Informacion_Comercial-IC/Eval_normas_DGN_186-187-084.pdf" TargetMode="External"/><Relationship Id="rId9" Type="http://schemas.openxmlformats.org/officeDocument/2006/relationships/hyperlink" Target="http://200.57.73.228:75/pqtinformativo/GENERAL/UV/Documentos_por_area/Informacion_Comercial-IC/Oficio_Sistema_UVIC_1.pdf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200.57.73.228:75/pqtinformativo/GENERAL/UV/Documentos_por_area/Instrumentos_de_Medicion-IM/Eval-Tec-NOM-005.DOC" TargetMode="External"/><Relationship Id="rId3" Type="http://schemas.openxmlformats.org/officeDocument/2006/relationships/hyperlink" Target="http://200.57.73.228:75/pqtinformativo/GENERAL/UV/Documentos_por_area/Instrumentos_de_Medicion-IM/Cierre_de_Convocatoria_NOM-010.doc" TargetMode="External"/><Relationship Id="rId7" Type="http://schemas.openxmlformats.org/officeDocument/2006/relationships/hyperlink" Target="http://200.57.73.228:75/pqtinformativo/GENERAL/UV/Documentos_por_area/Instrumentos_de_Medicion-IM/DGN%20AMP%20Instrumentos%20de%20Medici&#243;n.pdf" TargetMode="External"/><Relationship Id="rId2" Type="http://schemas.openxmlformats.org/officeDocument/2006/relationships/hyperlink" Target="http://200.57.73.228:75/pqtinformativo/GENERAL/UV/Documentos_por_area/Instrumentos_de_Medicion-IM/Aplicaci&#243;n%20de%20la%20Norma%2017020%20UV&#180;s%20Taximentros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200.57.73.228:75/pqtinformativo/GENERAL/UV/Documentos_por_area/Instrumentos_de_Medicion-IM/Conv-IM-NOM-5-7-10-14-48.DOC" TargetMode="External"/><Relationship Id="rId11" Type="http://schemas.openxmlformats.org/officeDocument/2006/relationships/hyperlink" Target="http://200.57.73.228:75/pqtinformativo/GENERAL/UV/Documentos_por_area/Instrumentos_de_Medicion-IM/FOR-UV-058%20Contrato%20de%20prestaci&#243;n%20de%20Servicios%20IM.doc" TargetMode="External"/><Relationship Id="rId5" Type="http://schemas.openxmlformats.org/officeDocument/2006/relationships/hyperlink" Target="http://200.57.73.228:75/pqtinformativo/GENERAL/UV/Documentos_por_area/Instrumentos_de_Medicion-IM/Conv-IM-NOM-5.PDF" TargetMode="External"/><Relationship Id="rId10" Type="http://schemas.openxmlformats.org/officeDocument/2006/relationships/hyperlink" Target="http://200.57.73.228:75/pqtinformativo/GENERAL/UV/Documentos_por_area/Instrumentos_de_Medicion-IM/Eval-Tec-NOM-010.DOC" TargetMode="External"/><Relationship Id="rId4" Type="http://schemas.openxmlformats.org/officeDocument/2006/relationships/hyperlink" Target="http://200.57.73.228:75/pqtinformativo/GENERAL/UV/Documentos_por_area/Instrumentos_de_Medicion-IM/CIRCULAR-IM-LABS-ACRE-APRO-JUN-10.pdf" TargetMode="External"/><Relationship Id="rId9" Type="http://schemas.openxmlformats.org/officeDocument/2006/relationships/hyperlink" Target="http://200.57.73.228:75/pqtinformativo/GENERAL/UV/Documentos_por_area/Instrumentos_de_Medicion-IM/Eval-Tec-NOM-007.DOC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Instrumentos_de_Medicion-IM/Oficio_DGN_3162_actualiz_NOM-005.pdf" TargetMode="External"/><Relationship Id="rId3" Type="http://schemas.openxmlformats.org/officeDocument/2006/relationships/slide" Target="slide1.xml"/><Relationship Id="rId7" Type="http://schemas.openxmlformats.org/officeDocument/2006/relationships/hyperlink" Target="UV/Documentos_por_area/Instrumentos_de_Medicion-IM/Modif-NOM-010-SCFI.docx" TargetMode="External"/><Relationship Id="rId2" Type="http://schemas.openxmlformats.org/officeDocument/2006/relationships/hyperlink" Target="UV/Documentos_por_area/Instrumentos_de_Medicion-IM/Propuesta_verificacion_basculas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Instrumentos_de_Medicion-IM/Lista-test-IM.DOC" TargetMode="External"/><Relationship Id="rId5" Type="http://schemas.openxmlformats.org/officeDocument/2006/relationships/hyperlink" Target="UV/Documentos_por_area/Instrumentos_de_Medicion-IM/Lista%20de%20instrumentos-ABR-16-CAMBIOS.doc" TargetMode="External"/><Relationship Id="rId4" Type="http://schemas.openxmlformats.org/officeDocument/2006/relationships/hyperlink" Target="UV/Documentos_por_area/Instrumentos_de_Medicion-IM/Guia_aplic_17020_2000_para_UV_IM.pdf" TargetMode="External"/><Relationship Id="rId9" Type="http://schemas.openxmlformats.org/officeDocument/2006/relationships/hyperlink" Target="UV/Documentos_por_area/Instrumentos_de_Medicion-IM/MP-HP005%20(Manual%20imagen%20UV%20de%20IM)%2000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UV/Documentos_por_area/Instrumentos_de_Medicion-IM/FOR-UV-039%20Gu&#237;a%20NOM-005-SCFI.doc" TargetMode="External"/><Relationship Id="rId2" Type="http://schemas.openxmlformats.org/officeDocument/2006/relationships/hyperlink" Target="UV/Documentos_por_area/Instrumentos_de_Medicion-IM/FOR-UV-038%20Gu&#237;a%20NOM-010-SCFI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Instrumentos_de_Medicion-IM/FOR-UV-058%20Contrato%20de%20prestaci&#243;n%20de%20Servicios%20IM.doc" TargetMode="External"/><Relationship Id="rId5" Type="http://schemas.openxmlformats.org/officeDocument/2006/relationships/hyperlink" Target="UV/Documentos_por_area/Instrumentos_de_Medicion-IM/FOR-UV-050%20Lista%20verificaci&#243;n%20IM.doc" TargetMode="External"/><Relationship Id="rId4" Type="http://schemas.openxmlformats.org/officeDocument/2006/relationships/hyperlink" Target="UV/Documentos_por_area/Instrumentos_de_Medicion-IM/FOR-UV-040%20Gu&#237;a%20NOM-007-SCFI.doc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Medio_Ambiente_y_Recursos_Naturales-SEMARNAT/Convocatoria%20SMAR022311.doc" TargetMode="External"/><Relationship Id="rId3" Type="http://schemas.openxmlformats.org/officeDocument/2006/relationships/hyperlink" Target="UV/Documentos_por_area/Medio_Ambiente_y_Recursos_Naturales-SEMARNAT/Alcances-NOM-016-SEMARNAT.pdf" TargetMode="External"/><Relationship Id="rId7" Type="http://schemas.openxmlformats.org/officeDocument/2006/relationships/hyperlink" Target="UV/Documentos_por_area/Medio_Ambiente_y_Recursos_Naturales-SEMARNAT/NOM-013-SEMARNAT.doc" TargetMode="External"/><Relationship Id="rId2" Type="http://schemas.openxmlformats.org/officeDocument/2006/relationships/hyperlink" Target="UV/Documentos_por_area/Medio_Ambiente_y_Recursos_Naturales-SEMARNAT/Alcances-NOM-013-SEMARNAT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Medio_Ambiente_y_Recursos_Naturales-SEMARNAT/NOM-083_Rellenos_sanitarios.pdf" TargetMode="External"/><Relationship Id="rId5" Type="http://schemas.openxmlformats.org/officeDocument/2006/relationships/hyperlink" Target="UV/Documentos_por_area/Medio_Ambiente_y_Recursos_Naturales-SEMARNAT/nmx-aa-164-scfi-2013.pdf" TargetMode="External"/><Relationship Id="rId4" Type="http://schemas.openxmlformats.org/officeDocument/2006/relationships/hyperlink" Target="UV/Documentos_por_area/Medio_Ambiente_y_Recursos_Naturales-SEMARNAT/Lineamientos_aprob_SEMARNAT.pdf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Medio_Ambiente_y_Recursos_Naturales-SEMARNAT/Perfiles_calif_ET_para_formar_parte_PNE_ema.pdf" TargetMode="External"/><Relationship Id="rId3" Type="http://schemas.openxmlformats.org/officeDocument/2006/relationships/hyperlink" Target="UV/Documentos_por_area/Medio_Ambiente_y_Recursos_Naturales-SEMARNAT/Perfil_ET_NOM_013_138.pdf" TargetMode="External"/><Relationship Id="rId7" Type="http://schemas.openxmlformats.org/officeDocument/2006/relationships/hyperlink" Target="UV/Documentos_por_area/Medio_Ambiente_y_Recursos_Naturales-SEMARNAT/Perfil_UV_NOM_87.pd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Medio_Ambiente_y_Recursos_Naturales-SEMARNAT/Perfil_UV_NOM_055_056_057_085_097_098_115_117_130_133_145.pdf" TargetMode="External"/><Relationship Id="rId5" Type="http://schemas.openxmlformats.org/officeDocument/2006/relationships/hyperlink" Target="UV/Documentos_por_area/Medio_Ambiente_y_Recursos_Naturales-SEMARNAT/Perfil_UV_NOM_013_138.pdf" TargetMode="External"/><Relationship Id="rId10" Type="http://schemas.openxmlformats.org/officeDocument/2006/relationships/hyperlink" Target="UV/Documentos_por_area/Medio_Ambiente_y_Recursos_Naturales-SEMARNAT/REQUISITOS%202%20%20NMXAA164SCFI2013.pdf" TargetMode="External"/><Relationship Id="rId4" Type="http://schemas.openxmlformats.org/officeDocument/2006/relationships/hyperlink" Target="UV/Documentos_por_area/Medio_Ambiente_y_Recursos_Naturales-SEMARNAT/Perfil_ET_NOM_055_056_057_085_097_098_115_117_130_133_145.pdf" TargetMode="External"/><Relationship Id="rId9" Type="http://schemas.openxmlformats.org/officeDocument/2006/relationships/hyperlink" Target="UV/Documentos_por_area/Medio_Ambiente_y_Recursos_Naturales-SEMARNAT/Req-Personal-NOM-013-NOM-016.PDF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Producto-P/Conv-P-Leche-y-Jamon.pdf" TargetMode="External"/><Relationship Id="rId3" Type="http://schemas.openxmlformats.org/officeDocument/2006/relationships/slide" Target="slide1.xml"/><Relationship Id="rId7" Type="http://schemas.openxmlformats.org/officeDocument/2006/relationships/hyperlink" Target="UV/Documentos_por_area/Producto-P/Conv-P-Extintores.DOC" TargetMode="External"/><Relationship Id="rId2" Type="http://schemas.openxmlformats.org/officeDocument/2006/relationships/hyperlink" Target="UV/Documentos_por_area/Producto-P/Matriz-crit-NOM-154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Producto-P/Conv-P-Cafe-Veracruz.doc" TargetMode="External"/><Relationship Id="rId5" Type="http://schemas.openxmlformats.org/officeDocument/2006/relationships/hyperlink" Target="UV/Documentos_por_area/Producto-P/Conv-P-Cafe-Chiapas.doc" TargetMode="External"/><Relationship Id="rId10" Type="http://schemas.openxmlformats.org/officeDocument/2006/relationships/hyperlink" Target="UV/Documentos_por_area/Producto-P/DGN_NOM154.pdf" TargetMode="External"/><Relationship Id="rId4" Type="http://schemas.openxmlformats.org/officeDocument/2006/relationships/hyperlink" Target="UV/Documentos_por_area/Producto-P/Circular-NOM-154.docx" TargetMode="External"/><Relationship Id="rId9" Type="http://schemas.openxmlformats.org/officeDocument/2006/relationships/hyperlink" Target="UV/Documentos_por_area/Producto-P/CONVO-UVS-INFO-COM-PRODUCTO-JUN-16.doc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UV/Lineamientos_Susp_Cancela.doc" TargetMode="External"/><Relationship Id="rId3" Type="http://schemas.openxmlformats.org/officeDocument/2006/relationships/hyperlink" Target="UV/Evaluaciones%20mediante%20herramientas%20TI)%2001.pdf" TargetMode="External"/><Relationship Id="rId7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Diagrama_proceso.pdf" TargetMode="External"/><Relationship Id="rId11" Type="http://schemas.openxmlformats.org/officeDocument/2006/relationships/hyperlink" Target="UV/Eval_comp_tec_verif.pdf" TargetMode="External"/><Relationship Id="rId5" Type="http://schemas.openxmlformats.org/officeDocument/2006/relationships/hyperlink" Target="UV/Comisi&#243;n%20Suspensi&#243;n%20Cancelaci&#243;n%2007.pdf" TargetMode="External"/><Relationship Id="rId10" Type="http://schemas.openxmlformats.org/officeDocument/2006/relationships/hyperlink" Target="http://200.57.73.228:75/pqtinformativo/GENERAL/UV/difusi&#243;n%20MP-TS072%20(Atenci&#243;n%20y%20seguimiento%20a%20comentarios%20adversos).pdf" TargetMode="External"/><Relationship Id="rId4" Type="http://schemas.openxmlformats.org/officeDocument/2006/relationships/hyperlink" Target="UV/Guia_aplic_17020.pdf" TargetMode="External"/><Relationship Id="rId9" Type="http://schemas.openxmlformats.org/officeDocument/2006/relationships/hyperlink" Target="UV/Muestreo_evaluaci&#243;n.pdf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UV/Documentos_por_area/Fitozoosanidad/AcuerdoOCAprobadospublicado30oct14.doc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UV/Documentos_por_area/Sanidad_Vegetal-SV/Aplic_NMX-EC-17020-IMNC_para_UV_en_SV.pdf" TargetMode="External"/><Relationship Id="rId4" Type="http://schemas.openxmlformats.org/officeDocument/2006/relationships/hyperlink" Target="UV/Documentos_por_area/Salud_Animal-SA/Cat&#225;logo%20de%20Pruebas%20de%20%20Sanidad%20%20Acu&#237;cuola%20y%20Ampliaci&#243;n%20Residuos%20Tox.%20120516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UV/FOR-AC-073%20Contrato%20Dependencia.doc" TargetMode="External"/><Relationship Id="rId3" Type="http://schemas.openxmlformats.org/officeDocument/2006/relationships/slide" Target="slide1.xml"/><Relationship Id="rId7" Type="http://schemas.openxmlformats.org/officeDocument/2006/relationships/hyperlink" Target="UV/FOR-AC-072%20Contrato%20persona%20moral%20honorifico.doc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FOR-AC-071%20Contrato%20persona%20moral.doc" TargetMode="External"/><Relationship Id="rId5" Type="http://schemas.openxmlformats.org/officeDocument/2006/relationships/hyperlink" Target="UV/FOR-AC-069%20Contrato%20persona%20f&#237;sica%20honorifico.doc" TargetMode="External"/><Relationship Id="rId4" Type="http://schemas.openxmlformats.org/officeDocument/2006/relationships/hyperlink" Target="UV/FOR-AC-0700%20Contrato%20persona%20f&#237;sica%20honorarios.doc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UV/FOR-AC-051%20Informe%20de%20evaluaci&#243;n.docx" TargetMode="External"/><Relationship Id="rId3" Type="http://schemas.openxmlformats.org/officeDocument/2006/relationships/slide" Target="slide1.xml"/><Relationship Id="rId7" Type="http://schemas.openxmlformats.org/officeDocument/2006/relationships/hyperlink" Target="UV/FOR-UV-012%20Notas%20del%20evaluador.doc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FOR-UV-013%20Registro%20de%20no%20conformidad.doc" TargetMode="External"/><Relationship Id="rId5" Type="http://schemas.openxmlformats.org/officeDocument/2006/relationships/hyperlink" Target="UV/FOR-UV-016%20Plan%20de%20evaluaci&#243;n.doc" TargetMode="External"/><Relationship Id="rId10" Type="http://schemas.openxmlformats.org/officeDocument/2006/relationships/hyperlink" Target="UV/FOR-AC-059%20Minuta%20de%20acuerdos.doc" TargetMode="External"/><Relationship Id="rId4" Type="http://schemas.openxmlformats.org/officeDocument/2006/relationships/hyperlink" Target="UV/Muestreo_evaluaci&#243;n.pdf" TargetMode="External"/><Relationship Id="rId9" Type="http://schemas.openxmlformats.org/officeDocument/2006/relationships/hyperlink" Target="UV/FOR-AC-021%20Registro%20de%20participaci&#243;n%20en%20evaluaciones.do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UV/Programa_adopta_un_OEC.pdf" TargetMode="External"/><Relationship Id="rId3" Type="http://schemas.openxmlformats.org/officeDocument/2006/relationships/hyperlink" Target="UV/Utilizacion_del_simbolo_de_acreditacion_13.pdf" TargetMode="External"/><Relationship Id="rId7" Type="http://schemas.openxmlformats.org/officeDocument/2006/relationships/hyperlink" Target="UV/Comisi&#243;n%20Suspensi&#243;n%20Cancelaci&#243;n%2007.pdf" TargetMode="External"/><Relationship Id="rId12" Type="http://schemas.openxmlformats.org/officeDocument/2006/relationships/hyperlink" Target="http://200.57.73.228:75/pqtinformativo/GENERAL/Carpeta_5_Otros_doctos/MP-CP030_Designacion_GE.pd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UV/Situaciones_particulares.pdf" TargetMode="External"/><Relationship Id="rId11" Type="http://schemas.openxmlformats.org/officeDocument/2006/relationships/hyperlink" Target="UV/MP-TS097%20(Credenciales%20identificaci&#243;n%20acreditados)%2001.pdf" TargetMode="External"/><Relationship Id="rId5" Type="http://schemas.openxmlformats.org/officeDocument/2006/relationships/hyperlink" Target="UV/MP-CP032%20(Designaci&#243;n%20y%20operaci&#243;n%20de%20COTs)%2007.pdf" TargetMode="External"/><Relationship Id="rId10" Type="http://schemas.openxmlformats.org/officeDocument/2006/relationships/slide" Target="slide1.xml"/><Relationship Id="rId4" Type="http://schemas.openxmlformats.org/officeDocument/2006/relationships/hyperlink" Target="UV/Situaciones%20Indeseables%2007.pdf" TargetMode="External"/><Relationship Id="rId9" Type="http://schemas.openxmlformats.org/officeDocument/2006/relationships/hyperlink" Target="UV/Servicios%20a%20clientes%20maduros%2002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0.xml"/><Relationship Id="rId3" Type="http://schemas.openxmlformats.org/officeDocument/2006/relationships/slide" Target="slide11.xml"/><Relationship Id="rId7" Type="http://schemas.openxmlformats.org/officeDocument/2006/relationships/slide" Target="slide19.xml"/><Relationship Id="rId12" Type="http://schemas.openxmlformats.org/officeDocument/2006/relationships/slide" Target="slide2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27.xml"/><Relationship Id="rId5" Type="http://schemas.openxmlformats.org/officeDocument/2006/relationships/slide" Target="slide13.xml"/><Relationship Id="rId10" Type="http://schemas.openxmlformats.org/officeDocument/2006/relationships/slide" Target="slide24.xml"/><Relationship Id="rId4" Type="http://schemas.openxmlformats.org/officeDocument/2006/relationships/slide" Target="slide12.xml"/><Relationship Id="rId9" Type="http://schemas.openxmlformats.org/officeDocument/2006/relationships/slide" Target="slide2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UV/Documentos_por_area/Auditoria_Ambiental-AA/Circular%20Informativa%2001-16.pdf" TargetMode="External"/><Relationship Id="rId3" Type="http://schemas.openxmlformats.org/officeDocument/2006/relationships/hyperlink" Target="UV/Documentos_por_area/Aeronautica_Civil%20AC/Conv-Seg%20Operacional-en-Aerodromos-Civiles.DOC" TargetMode="External"/><Relationship Id="rId7" Type="http://schemas.openxmlformats.org/officeDocument/2006/relationships/hyperlink" Target="UV/Documentos_por_area/Auditoria_Ambiental-AA/Causales%20cancelacion%20AA.pdf" TargetMode="External"/><Relationship Id="rId2" Type="http://schemas.openxmlformats.org/officeDocument/2006/relationships/hyperlink" Target="UV/Documentos_por_area/Aeronautica_Civil%20AC/Conv-Seg-Aerea-Operacional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Auditoria_Ambiental-AA/Carta_equivalencias.pdf" TargetMode="External"/><Relationship Id="rId5" Type="http://schemas.openxmlformats.org/officeDocument/2006/relationships/hyperlink" Target="UV/Documentos_por_area/Auditoria_Ambiental-AA/Boletin-I-10.pdf" TargetMode="External"/><Relationship Id="rId10" Type="http://schemas.openxmlformats.org/officeDocument/2006/relationships/slide" Target="slide1.xml"/><Relationship Id="rId4" Type="http://schemas.openxmlformats.org/officeDocument/2006/relationships/hyperlink" Target="UV/Documentos_por_area/Auditoria_Ambiental-AA/Act_NMX-AA-162-SCFI-2012_escrito_PROFEPA.pdf" TargetMode="External"/><Relationship Id="rId9" Type="http://schemas.openxmlformats.org/officeDocument/2006/relationships/hyperlink" Target="UV/Documentos_por_area/Auditoria_Ambiental-AA/Circular%20Informativa%20PFPA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hyperlink" Target="UV/Documentos_por_area/Auditoria_Ambiental-AA/Guia_eval_tec_AA.DOC" TargetMode="External"/><Relationship Id="rId7" Type="http://schemas.openxmlformats.org/officeDocument/2006/relationships/hyperlink" Target="http://200.57.73.228:75/pqtinformativo/GENERAL/UV/Documentos_por_area/Auditoria_Ambiental-AA/Causales%20cancelacion%20AA.pdf" TargetMode="External"/><Relationship Id="rId2" Type="http://schemas.openxmlformats.org/officeDocument/2006/relationships/hyperlink" Target="UV/Documentos_por_area/Auditoria_Ambiental-AA/Gu&#237;a%20de%20Aplicaci&#243;n%20de%20la%20NMX-EC-17020-IMNC-2014%20para%20audit%20ambient)%2001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UV/Documentos_por_area/Auditoria_Ambiental-AA/modelos_de_la_nmx-aa-162-scfi-2012.zip" TargetMode="External"/><Relationship Id="rId11" Type="http://schemas.openxmlformats.org/officeDocument/2006/relationships/hyperlink" Target="UV/Documentos_por_area/Auditoria_Ambiental-AA/Directrices%20Proceso%20Certificaci&#243;n%20Noviembre%202015.pdf" TargetMode="External"/><Relationship Id="rId5" Type="http://schemas.openxmlformats.org/officeDocument/2006/relationships/hyperlink" Target="UV/Documentos_por_area/Auditoria_Ambiental-AA/Importante-Personas-Fisicas-Acred-AA.PDF" TargetMode="External"/><Relationship Id="rId10" Type="http://schemas.openxmlformats.org/officeDocument/2006/relationships/hyperlink" Target="UV/Documentos_por_area/Auditoria_Ambiental-AA/Oficio_envio_crit_auditores.pdf" TargetMode="External"/><Relationship Id="rId4" Type="http://schemas.openxmlformats.org/officeDocument/2006/relationships/hyperlink" Target="UV/Documentos_por_area/Auditoria_Ambiental-AA/Identificaci&#243;n%20%20y%20Evaluaci&#243;n%20de%20Aspectos%20Ambientales.pdf" TargetMode="External"/><Relationship Id="rId9" Type="http://schemas.openxmlformats.org/officeDocument/2006/relationships/hyperlink" Target="UV/Documentos_por_area/Auditoria_Ambiental-AA/Conv-AA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/>
          <p:cNvSpPr/>
          <p:nvPr/>
        </p:nvSpPr>
        <p:spPr>
          <a:xfrm>
            <a:off x="0" y="0"/>
            <a:ext cx="914400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62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PAQUETE INFORMATIVO 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s-ES" sz="4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UNIDADES DE VERIFICACIÓN</a:t>
            </a:r>
            <a:endParaRPr lang="es-ES" sz="4000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5" name="2 CuadroTexto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1313" y="1811338"/>
            <a:ext cx="7039428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4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CARPETA 1 – PROCEDIMIENTOS Y POLÍTICAS</a:t>
            </a:r>
          </a:p>
        </p:txBody>
      </p:sp>
      <p:sp>
        <p:nvSpPr>
          <p:cNvPr id="6" name="5 CuadroTexto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41313" y="2454276"/>
            <a:ext cx="7506094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4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CARPETA 2 </a:t>
            </a:r>
            <a:r>
              <a:rPr lang="es-MX" sz="2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MX" sz="24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PARA EVALUADORES</a:t>
            </a:r>
            <a:endParaRPr lang="es-MX" sz="24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s-MX" sz="2400" b="1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41313" y="3085307"/>
            <a:ext cx="706623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4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CARPETA 3 </a:t>
            </a:r>
            <a:r>
              <a:rPr lang="es-MX" sz="2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MX" sz="24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DOCUMENTOS DE EVALUACIÓN</a:t>
            </a:r>
          </a:p>
        </p:txBody>
      </p:sp>
      <p:sp>
        <p:nvSpPr>
          <p:cNvPr id="8" name="7 CuadroTexto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341313" y="3733007"/>
            <a:ext cx="5718489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4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CARPETA 4 </a:t>
            </a:r>
            <a:r>
              <a:rPr lang="es-MX" sz="2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OTROS DOCUMENTOS </a:t>
            </a:r>
            <a:endParaRPr lang="es-MX" sz="2400" b="1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CuadroTexto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341313" y="4380707"/>
            <a:ext cx="741068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4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CARPETA 5 </a:t>
            </a:r>
            <a:r>
              <a:rPr lang="es-MX" sz="2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REQUERIMIENTOS POR MATERIA  </a:t>
            </a:r>
            <a:endParaRPr lang="es-MX" sz="2400" b="1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58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echa izquierda 10">
            <a:hlinkClick r:id="rId2" action="ppaction://hlinksldjump"/>
          </p:cNvPr>
          <p:cNvSpPr/>
          <p:nvPr/>
        </p:nvSpPr>
        <p:spPr>
          <a:xfrm>
            <a:off x="7303749" y="5253403"/>
            <a:ext cx="1519767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12" name="11 Rectángulo">
            <a:hlinkClick r:id="rId3" action="ppaction://hlinkfile"/>
          </p:cNvPr>
          <p:cNvSpPr/>
          <p:nvPr/>
        </p:nvSpPr>
        <p:spPr>
          <a:xfrm>
            <a:off x="702239" y="1370252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NMX-AA-162-SCFI</a:t>
            </a:r>
          </a:p>
        </p:txBody>
      </p:sp>
      <p:sp>
        <p:nvSpPr>
          <p:cNvPr id="13" name="14 Rectángulo">
            <a:hlinkClick r:id="rId4" action="ppaction://hlinkfile"/>
          </p:cNvPr>
          <p:cNvSpPr/>
          <p:nvPr/>
        </p:nvSpPr>
        <p:spPr>
          <a:xfrm>
            <a:off x="680827" y="1760497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 PFPA218C17502814</a:t>
            </a:r>
          </a:p>
        </p:txBody>
      </p:sp>
      <p:sp>
        <p:nvSpPr>
          <p:cNvPr id="14" name="15 Rectángulo">
            <a:hlinkClick r:id="rId5" action="ppaction://hlinkfile"/>
          </p:cNvPr>
          <p:cNvSpPr/>
          <p:nvPr/>
        </p:nvSpPr>
        <p:spPr>
          <a:xfrm>
            <a:off x="702239" y="2182483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 de Criterios Aplicables a Auditores Ambientales</a:t>
            </a:r>
          </a:p>
        </p:txBody>
      </p:sp>
      <p:sp>
        <p:nvSpPr>
          <p:cNvPr id="15" name="16 Rectángulo">
            <a:hlinkClick r:id="rId6" action="ppaction://hlinkfile"/>
          </p:cNvPr>
          <p:cNvSpPr/>
          <p:nvPr/>
        </p:nvSpPr>
        <p:spPr>
          <a:xfrm>
            <a:off x="702239" y="2602640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Perfil Profesional</a:t>
            </a:r>
          </a:p>
        </p:txBody>
      </p:sp>
      <p:sp>
        <p:nvSpPr>
          <p:cNvPr id="16" name="17 Rectángulo">
            <a:hlinkClick r:id="rId7" action="ppaction://hlinkfile"/>
          </p:cNvPr>
          <p:cNvSpPr/>
          <p:nvPr/>
        </p:nvSpPr>
        <p:spPr>
          <a:xfrm>
            <a:off x="680827" y="3115665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Reglamento de la LGEEPA en Materia de AAA reforma </a:t>
            </a:r>
          </a:p>
        </p:txBody>
      </p:sp>
      <p:sp>
        <p:nvSpPr>
          <p:cNvPr id="17" name="19 Rectángulo">
            <a:hlinkClick r:id="rId8" action="ppaction://hlinkfile"/>
          </p:cNvPr>
          <p:cNvSpPr/>
          <p:nvPr/>
        </p:nvSpPr>
        <p:spPr>
          <a:xfrm>
            <a:off x="702239" y="3580428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Términos de  referencia organismos industriales</a:t>
            </a:r>
          </a:p>
        </p:txBody>
      </p:sp>
      <p:sp>
        <p:nvSpPr>
          <p:cNvPr id="18" name="20 Rectángulo">
            <a:hlinkClick r:id="rId9" action="ppaction://hlinkfile"/>
          </p:cNvPr>
          <p:cNvSpPr/>
          <p:nvPr/>
        </p:nvSpPr>
        <p:spPr>
          <a:xfrm>
            <a:off x="702239" y="4093453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Términos de  referencia organismos no industriales</a:t>
            </a:r>
          </a:p>
        </p:txBody>
      </p:sp>
      <p:sp>
        <p:nvSpPr>
          <p:cNvPr id="19" name="CuadroTexto 18">
            <a:hlinkClick r:id="rId10" action="ppaction://hlinkfile"/>
          </p:cNvPr>
          <p:cNvSpPr txBox="1"/>
          <p:nvPr/>
        </p:nvSpPr>
        <p:spPr>
          <a:xfrm>
            <a:off x="702239" y="4559573"/>
            <a:ext cx="7616012" cy="4154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Guía de evaluación técnica de auditoría ambiental</a:t>
            </a:r>
            <a:endParaRPr lang="es-MX" dirty="0"/>
          </a:p>
        </p:txBody>
      </p:sp>
      <p:sp>
        <p:nvSpPr>
          <p:cNvPr id="20" name="1 Rectángulo"/>
          <p:cNvSpPr/>
          <p:nvPr/>
        </p:nvSpPr>
        <p:spPr>
          <a:xfrm>
            <a:off x="0" y="94303"/>
            <a:ext cx="799032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21" name="4 Rectángulo"/>
          <p:cNvSpPr/>
          <p:nvPr/>
        </p:nvSpPr>
        <p:spPr>
          <a:xfrm>
            <a:off x="680827" y="519921"/>
            <a:ext cx="68938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Auditoría Ambiental</a:t>
            </a:r>
          </a:p>
        </p:txBody>
      </p:sp>
    </p:spTree>
    <p:extLst>
      <p:ext uri="{BB962C8B-B14F-4D97-AF65-F5344CB8AC3E}">
        <p14:creationId xmlns:p14="http://schemas.microsoft.com/office/powerpoint/2010/main" val="3067554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5943" y="800047"/>
            <a:ext cx="799032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13765" y="1173274"/>
            <a:ext cx="72883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Distintivo H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06626" y="2557306"/>
            <a:ext cx="77096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Ductos de Recolección y Transporte de Hidrocarburos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>
            <a:hlinkClick r:id="rId2" action="ppaction://hlinkfile"/>
          </p:cNvPr>
          <p:cNvSpPr/>
          <p:nvPr/>
        </p:nvSpPr>
        <p:spPr>
          <a:xfrm>
            <a:off x="702023" y="1646882"/>
            <a:ext cx="6499410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</a:t>
            </a:r>
          </a:p>
        </p:txBody>
      </p:sp>
      <p:sp>
        <p:nvSpPr>
          <p:cNvPr id="13" name="12 Rectángulo">
            <a:hlinkClick r:id="rId3" action="ppaction://hlinkfile"/>
          </p:cNvPr>
          <p:cNvSpPr/>
          <p:nvPr/>
        </p:nvSpPr>
        <p:spPr>
          <a:xfrm>
            <a:off x="702023" y="3111304"/>
            <a:ext cx="7100048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Cancelación NOM-027-SESH-2010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04799" y="3498907"/>
            <a:ext cx="7207623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Eficiencia Energética en Edificaciones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Rectángulo">
            <a:hlinkClick r:id="rId4" action="ppaction://hlinkfile"/>
          </p:cNvPr>
          <p:cNvSpPr/>
          <p:nvPr/>
        </p:nvSpPr>
        <p:spPr>
          <a:xfrm>
            <a:off x="702023" y="3927446"/>
            <a:ext cx="6696634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 NOM-020-ENER</a:t>
            </a:r>
          </a:p>
        </p:txBody>
      </p:sp>
      <p:sp>
        <p:nvSpPr>
          <p:cNvPr id="16" name="15 Rectángulo">
            <a:hlinkClick r:id="rId5" action="ppaction://hlinkfile"/>
          </p:cNvPr>
          <p:cNvSpPr/>
          <p:nvPr/>
        </p:nvSpPr>
        <p:spPr>
          <a:xfrm>
            <a:off x="702023" y="4253226"/>
            <a:ext cx="6490444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NOM-020-ENER-2011</a:t>
            </a:r>
          </a:p>
        </p:txBody>
      </p:sp>
      <p:sp>
        <p:nvSpPr>
          <p:cNvPr id="18" name="17 Rectángulo">
            <a:hlinkClick r:id="rId6" action="ppaction://hlinkfile"/>
          </p:cNvPr>
          <p:cNvSpPr/>
          <p:nvPr/>
        </p:nvSpPr>
        <p:spPr>
          <a:xfrm>
            <a:off x="702023" y="4593112"/>
            <a:ext cx="6490444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EC NOM-020-ENER-2011</a:t>
            </a:r>
          </a:p>
        </p:txBody>
      </p:sp>
      <p:sp>
        <p:nvSpPr>
          <p:cNvPr id="17" name="11 Rectángulo">
            <a:hlinkClick r:id="rId7" action="ppaction://hlinkfile"/>
          </p:cNvPr>
          <p:cNvSpPr/>
          <p:nvPr/>
        </p:nvSpPr>
        <p:spPr>
          <a:xfrm>
            <a:off x="693057" y="2071372"/>
            <a:ext cx="64994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Actualización NMX-F-605-NORMEX-2015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lecha izquierda 20">
            <a:hlinkClick r:id="rId8" action="ppaction://hlinksldjump"/>
          </p:cNvPr>
          <p:cNvSpPr/>
          <p:nvPr/>
        </p:nvSpPr>
        <p:spPr>
          <a:xfrm>
            <a:off x="7201433" y="5089465"/>
            <a:ext cx="1449010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79547" y="617704"/>
            <a:ext cx="804553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45635" y="857664"/>
            <a:ext cx="72059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Eficiencia Energética e Instalaciones Eléctricas </a:t>
            </a:r>
          </a:p>
        </p:txBody>
      </p:sp>
      <p:sp>
        <p:nvSpPr>
          <p:cNvPr id="7" name="6 Rectángulo">
            <a:hlinkClick r:id="rId2" action="ppaction://hlinkfile"/>
          </p:cNvPr>
          <p:cNvSpPr/>
          <p:nvPr/>
        </p:nvSpPr>
        <p:spPr>
          <a:xfrm>
            <a:off x="663385" y="1644069"/>
            <a:ext cx="720594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Acuerdo de modificación de la </a:t>
            </a:r>
            <a:r>
              <a:rPr lang="es-MX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fracc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I art. 4 formatos y requerimientos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63385" y="2046154"/>
            <a:ext cx="720594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Convocatoria Eficiencia Energética</a:t>
            </a:r>
          </a:p>
        </p:txBody>
      </p:sp>
      <p:sp>
        <p:nvSpPr>
          <p:cNvPr id="10" name="9 Rectángulo">
            <a:hlinkClick r:id="rId3" action="ppaction://hlinkfile"/>
          </p:cNvPr>
          <p:cNvSpPr/>
          <p:nvPr/>
        </p:nvSpPr>
        <p:spPr>
          <a:xfrm>
            <a:off x="663385" y="2421706"/>
            <a:ext cx="720594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Convocatoria Instalaciones Eléctricas</a:t>
            </a:r>
          </a:p>
        </p:txBody>
      </p:sp>
      <p:sp>
        <p:nvSpPr>
          <p:cNvPr id="11" name="10 Rectángulo">
            <a:hlinkClick r:id="rId4" action="ppaction://hlinkfile"/>
          </p:cNvPr>
          <p:cNvSpPr/>
          <p:nvPr/>
        </p:nvSpPr>
        <p:spPr>
          <a:xfrm>
            <a:off x="653456" y="2832785"/>
            <a:ext cx="75930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de Aplicación NMX-EC-17020-IMNC en Instalaciones 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Eléctricas 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Eficiencia Energética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>
            <a:hlinkClick r:id="rId5" action="ppaction://hlinkfile"/>
          </p:cNvPr>
          <p:cNvSpPr/>
          <p:nvPr/>
        </p:nvSpPr>
        <p:spPr>
          <a:xfrm>
            <a:off x="663385" y="3488752"/>
            <a:ext cx="7205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de Evaluación de Unidades de Verificación en Instalaciones Eléctricas y Eficiencia Energética </a:t>
            </a:r>
          </a:p>
        </p:txBody>
      </p:sp>
      <p:sp>
        <p:nvSpPr>
          <p:cNvPr id="13" name="12 Rectángulo">
            <a:hlinkClick r:id="rId6" action="ppaction://hlinkfile"/>
          </p:cNvPr>
          <p:cNvSpPr/>
          <p:nvPr/>
        </p:nvSpPr>
        <p:spPr>
          <a:xfrm>
            <a:off x="663385" y="3977572"/>
            <a:ext cx="771982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Modificación a Convocatoria para la Aprobación de UVS en Instalaciones Eléctricas</a:t>
            </a:r>
          </a:p>
        </p:txBody>
      </p:sp>
      <p:sp>
        <p:nvSpPr>
          <p:cNvPr id="14" name="13 Rectángulo">
            <a:hlinkClick r:id="rId7" action="ppaction://hlinkfile"/>
          </p:cNvPr>
          <p:cNvSpPr/>
          <p:nvPr/>
        </p:nvSpPr>
        <p:spPr>
          <a:xfrm>
            <a:off x="663385" y="4430220"/>
            <a:ext cx="720594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NOM-001-SEDE-2012</a:t>
            </a:r>
          </a:p>
        </p:txBody>
      </p:sp>
      <p:sp>
        <p:nvSpPr>
          <p:cNvPr id="15" name="14 Rectángulo">
            <a:hlinkClick r:id="rId8" action="ppaction://hlinkfile"/>
          </p:cNvPr>
          <p:cNvSpPr/>
          <p:nvPr/>
        </p:nvSpPr>
        <p:spPr>
          <a:xfrm>
            <a:off x="653456" y="4842923"/>
            <a:ext cx="720594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NOM-007-ENER-2014</a:t>
            </a:r>
          </a:p>
        </p:txBody>
      </p:sp>
      <p:sp>
        <p:nvSpPr>
          <p:cNvPr id="18" name="Flecha izquierda 17">
            <a:hlinkClick r:id="rId9" action="ppaction://hlinksldjump"/>
          </p:cNvPr>
          <p:cNvSpPr/>
          <p:nvPr/>
        </p:nvSpPr>
        <p:spPr>
          <a:xfrm>
            <a:off x="7310232" y="5027562"/>
            <a:ext cx="1624135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65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3091" y="114274"/>
            <a:ext cx="800184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23567" y="597853"/>
            <a:ext cx="723675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Eficiencia Energética e Instalaciones Eléctricas</a:t>
            </a:r>
          </a:p>
        </p:txBody>
      </p:sp>
      <p:sp>
        <p:nvSpPr>
          <p:cNvPr id="7" name="6 Rectángulo">
            <a:hlinkClick r:id="rId2" action="ppaction://hlinkfile"/>
          </p:cNvPr>
          <p:cNvSpPr/>
          <p:nvPr/>
        </p:nvSpPr>
        <p:spPr>
          <a:xfrm>
            <a:off x="974242" y="2684249"/>
            <a:ext cx="723675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PEC-NOM-007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>
            <a:hlinkClick r:id="rId3" action="ppaction://hlinkfile"/>
          </p:cNvPr>
          <p:cNvSpPr/>
          <p:nvPr/>
        </p:nvSpPr>
        <p:spPr>
          <a:xfrm>
            <a:off x="974242" y="3195989"/>
            <a:ext cx="7344331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Proceso de Testificación  en campo en Instalaciones Eléctricas y Eficiencia Energética </a:t>
            </a:r>
          </a:p>
        </p:txBody>
      </p:sp>
      <p:sp>
        <p:nvSpPr>
          <p:cNvPr id="9" name="8 Rectángulo">
            <a:hlinkClick r:id="rId4" action="ppaction://hlinkfile"/>
          </p:cNvPr>
          <p:cNvSpPr/>
          <p:nvPr/>
        </p:nvSpPr>
        <p:spPr>
          <a:xfrm>
            <a:off x="974242" y="4190534"/>
            <a:ext cx="723675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SENER Procedimiento para Aprobación  y Revocación de personas</a:t>
            </a:r>
          </a:p>
        </p:txBody>
      </p:sp>
      <p:sp>
        <p:nvSpPr>
          <p:cNvPr id="21" name="8 Rectángulo">
            <a:hlinkClick r:id="rId5" action="ppaction://hlinkfile"/>
          </p:cNvPr>
          <p:cNvSpPr/>
          <p:nvPr/>
        </p:nvSpPr>
        <p:spPr>
          <a:xfrm>
            <a:off x="974242" y="4710149"/>
            <a:ext cx="723675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de Instalaciones Eléctricas y Eficiencia Energética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8 Rectángulo">
            <a:hlinkClick r:id="rId6" action="ppaction://hlinkfile"/>
          </p:cNvPr>
          <p:cNvSpPr/>
          <p:nvPr/>
        </p:nvSpPr>
        <p:spPr>
          <a:xfrm>
            <a:off x="974242" y="5375505"/>
            <a:ext cx="723675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Lista de Verificación Instalaciones Eléctricas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echa izquierda 22">
            <a:hlinkClick r:id="rId7" action="ppaction://hlinksldjump"/>
          </p:cNvPr>
          <p:cNvSpPr/>
          <p:nvPr/>
        </p:nvSpPr>
        <p:spPr>
          <a:xfrm>
            <a:off x="7212905" y="5156009"/>
            <a:ext cx="1571704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24" name="CuadroTexto 23">
            <a:hlinkClick r:id="rId8" action="ppaction://hlinkfile"/>
          </p:cNvPr>
          <p:cNvSpPr txBox="1"/>
          <p:nvPr/>
        </p:nvSpPr>
        <p:spPr>
          <a:xfrm>
            <a:off x="964313" y="2167628"/>
            <a:ext cx="718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PEC-NOM-001-SEDE-2012</a:t>
            </a:r>
          </a:p>
        </p:txBody>
      </p:sp>
      <p:sp>
        <p:nvSpPr>
          <p:cNvPr id="26" name="15 Rectángulo">
            <a:hlinkClick r:id="rId9" action="ppaction://hlinkfile"/>
          </p:cNvPr>
          <p:cNvSpPr/>
          <p:nvPr/>
        </p:nvSpPr>
        <p:spPr>
          <a:xfrm>
            <a:off x="923567" y="1282848"/>
            <a:ext cx="7205941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NOM-013-ENER-2013</a:t>
            </a:r>
          </a:p>
        </p:txBody>
      </p:sp>
      <p:sp>
        <p:nvSpPr>
          <p:cNvPr id="27" name="16 Rectángulo">
            <a:hlinkClick r:id="rId10" action="ppaction://hlinkfile"/>
          </p:cNvPr>
          <p:cNvSpPr/>
          <p:nvPr/>
        </p:nvSpPr>
        <p:spPr>
          <a:xfrm>
            <a:off x="938975" y="1739294"/>
            <a:ext cx="7205941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 aclaratoria NOM-013-ENER-2013</a:t>
            </a:r>
          </a:p>
        </p:txBody>
      </p:sp>
    </p:spTree>
    <p:extLst>
      <p:ext uri="{BB962C8B-B14F-4D97-AF65-F5344CB8AC3E}">
        <p14:creationId xmlns:p14="http://schemas.microsoft.com/office/powerpoint/2010/main" val="5343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 izquierda 1">
            <a:hlinkClick r:id="rId2" action="ppaction://hlinksldjump"/>
          </p:cNvPr>
          <p:cNvSpPr/>
          <p:nvPr/>
        </p:nvSpPr>
        <p:spPr>
          <a:xfrm>
            <a:off x="7276082" y="5085472"/>
            <a:ext cx="1571704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3" name="9 Rectángulo"/>
          <p:cNvSpPr/>
          <p:nvPr/>
        </p:nvSpPr>
        <p:spPr>
          <a:xfrm>
            <a:off x="564271" y="886644"/>
            <a:ext cx="723675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Emisiones Contaminantes y Autotransporte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10 Rectángulo">
            <a:hlinkClick r:id="rId3" action="ppaction://hlinkfile"/>
          </p:cNvPr>
          <p:cNvSpPr/>
          <p:nvPr/>
        </p:nvSpPr>
        <p:spPr>
          <a:xfrm>
            <a:off x="716666" y="1274919"/>
            <a:ext cx="72367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Acuerdo NOM-041-SEMARNAT-2015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1 Rectángulo">
            <a:hlinkClick r:id="rId4" action="ppaction://hlinkfile"/>
          </p:cNvPr>
          <p:cNvSpPr/>
          <p:nvPr/>
        </p:nvSpPr>
        <p:spPr>
          <a:xfrm>
            <a:off x="725634" y="1596654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Condiciones Físico Mecánicas</a:t>
            </a:r>
          </a:p>
        </p:txBody>
      </p:sp>
      <p:sp>
        <p:nvSpPr>
          <p:cNvPr id="6" name="12 Rectángulo">
            <a:hlinkClick r:id="rId5" action="ppaction://hlinkfile"/>
          </p:cNvPr>
          <p:cNvSpPr/>
          <p:nvPr/>
        </p:nvSpPr>
        <p:spPr>
          <a:xfrm>
            <a:off x="716668" y="1931714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EMA DEE426 140901</a:t>
            </a:r>
          </a:p>
        </p:txBody>
      </p:sp>
      <p:sp>
        <p:nvSpPr>
          <p:cNvPr id="7" name="13 Rectángulo">
            <a:hlinkClick r:id="rId6" action="ppaction://hlinkfile"/>
          </p:cNvPr>
          <p:cNvSpPr/>
          <p:nvPr/>
        </p:nvSpPr>
        <p:spPr>
          <a:xfrm>
            <a:off x="708430" y="2237671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Emisiones Contaminantes</a:t>
            </a:r>
          </a:p>
        </p:txBody>
      </p:sp>
      <p:sp>
        <p:nvSpPr>
          <p:cNvPr id="8" name="15 Rectángulo">
            <a:hlinkClick r:id="rId7" action="ppaction://hlinkfile"/>
          </p:cNvPr>
          <p:cNvSpPr/>
          <p:nvPr/>
        </p:nvSpPr>
        <p:spPr>
          <a:xfrm>
            <a:off x="716665" y="2560741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Informativa Medidores de Profundidad Autotransporte</a:t>
            </a:r>
          </a:p>
        </p:txBody>
      </p:sp>
      <p:sp>
        <p:nvSpPr>
          <p:cNvPr id="9" name="16 Rectángulo">
            <a:hlinkClick r:id="rId8" action="ppaction://hlinkfile"/>
          </p:cNvPr>
          <p:cNvSpPr/>
          <p:nvPr/>
        </p:nvSpPr>
        <p:spPr>
          <a:xfrm>
            <a:off x="716665" y="2929176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UV Emisiones Contaminantes </a:t>
            </a:r>
          </a:p>
        </p:txBody>
      </p:sp>
      <p:sp>
        <p:nvSpPr>
          <p:cNvPr id="10" name="17 Rectángulo">
            <a:hlinkClick r:id="rId9" action="ppaction://hlinkfile"/>
          </p:cNvPr>
          <p:cNvSpPr/>
          <p:nvPr/>
        </p:nvSpPr>
        <p:spPr>
          <a:xfrm>
            <a:off x="716665" y="3215394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 Autotransporte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8 Rectángulo">
            <a:hlinkClick r:id="rId10" action="ppaction://hlinkfile"/>
          </p:cNvPr>
          <p:cNvSpPr/>
          <p:nvPr/>
        </p:nvSpPr>
        <p:spPr>
          <a:xfrm>
            <a:off x="716665" y="3554773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 Emisiones Contaminantes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9 Rectángulo">
            <a:hlinkClick r:id="rId11" action="ppaction://hlinkfile"/>
          </p:cNvPr>
          <p:cNvSpPr/>
          <p:nvPr/>
        </p:nvSpPr>
        <p:spPr>
          <a:xfrm>
            <a:off x="716665" y="3885195"/>
            <a:ext cx="723675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Escolaridad Autotransporte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5 Rectángulo"/>
          <p:cNvSpPr/>
          <p:nvPr/>
        </p:nvSpPr>
        <p:spPr>
          <a:xfrm>
            <a:off x="33493" y="348287"/>
            <a:ext cx="800184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14" name="6 Rectángulo">
            <a:hlinkClick r:id="rId12" action="ppaction://hlinkfile"/>
          </p:cNvPr>
          <p:cNvSpPr/>
          <p:nvPr/>
        </p:nvSpPr>
        <p:spPr>
          <a:xfrm>
            <a:off x="729143" y="4157867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Escolaridad Gerente Técnico  y/o Gerente Técnico  Sustituto Autotransporte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7 Rectángulo">
            <a:hlinkClick r:id="rId13" action="ppaction://hlinkfile"/>
          </p:cNvPr>
          <p:cNvSpPr/>
          <p:nvPr/>
        </p:nvSpPr>
        <p:spPr>
          <a:xfrm>
            <a:off x="716664" y="4470799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Modificación de  Convocatoria  Autotransporte</a:t>
            </a:r>
          </a:p>
        </p:txBody>
      </p:sp>
      <p:sp>
        <p:nvSpPr>
          <p:cNvPr id="16" name="8 Rectángulo">
            <a:hlinkClick r:id="rId14" action="ppaction://hlinkfile"/>
          </p:cNvPr>
          <p:cNvSpPr/>
          <p:nvPr/>
        </p:nvSpPr>
        <p:spPr>
          <a:xfrm>
            <a:off x="729143" y="4806167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NOM-041-SEMARNAT-2015</a:t>
            </a:r>
          </a:p>
        </p:txBody>
      </p:sp>
      <p:sp>
        <p:nvSpPr>
          <p:cNvPr id="17" name="9 Rectángulo">
            <a:hlinkClick r:id="rId15" action="ppaction://hlinkfile"/>
          </p:cNvPr>
          <p:cNvSpPr/>
          <p:nvPr/>
        </p:nvSpPr>
        <p:spPr>
          <a:xfrm>
            <a:off x="716665" y="5142160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NOM-045-SEMARNAT-2006</a:t>
            </a:r>
          </a:p>
        </p:txBody>
      </p:sp>
    </p:spTree>
    <p:extLst>
      <p:ext uri="{BB962C8B-B14F-4D97-AF65-F5344CB8AC3E}">
        <p14:creationId xmlns:p14="http://schemas.microsoft.com/office/powerpoint/2010/main" val="88324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hlinkClick r:id="rId2" action="ppaction://hlinkfile"/>
          </p:cNvPr>
          <p:cNvSpPr txBox="1"/>
          <p:nvPr/>
        </p:nvSpPr>
        <p:spPr>
          <a:xfrm>
            <a:off x="515150" y="4325495"/>
            <a:ext cx="7461023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SCT comunicado</a:t>
            </a:r>
          </a:p>
        </p:txBody>
      </p:sp>
      <p:sp>
        <p:nvSpPr>
          <p:cNvPr id="4" name="Flecha izquierda 3">
            <a:hlinkClick r:id="rId3" action="ppaction://hlinksldjump"/>
          </p:cNvPr>
          <p:cNvSpPr/>
          <p:nvPr/>
        </p:nvSpPr>
        <p:spPr>
          <a:xfrm>
            <a:off x="7378700" y="5295900"/>
            <a:ext cx="1338213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96244"/>
            <a:ext cx="8169583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85530" y="767383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Emisiones Contaminantes y Autotransporte</a:t>
            </a:r>
          </a:p>
        </p:txBody>
      </p:sp>
      <p:sp>
        <p:nvSpPr>
          <p:cNvPr id="11" name="10 Rectángulo">
            <a:hlinkClick r:id="rId4" action="ppaction://hlinkfile"/>
          </p:cNvPr>
          <p:cNvSpPr/>
          <p:nvPr/>
        </p:nvSpPr>
        <p:spPr>
          <a:xfrm>
            <a:off x="515147" y="1307171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NOM-047-SEMARNAT-2014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>
            <a:hlinkClick r:id="rId5" action="ppaction://hlinkfile"/>
          </p:cNvPr>
          <p:cNvSpPr/>
          <p:nvPr/>
        </p:nvSpPr>
        <p:spPr>
          <a:xfrm>
            <a:off x="515148" y="1661970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NOM-068-SCT-2-2014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Rectángulo">
            <a:hlinkClick r:id="rId6" action="ppaction://hlinkfile"/>
          </p:cNvPr>
          <p:cNvSpPr/>
          <p:nvPr/>
        </p:nvSpPr>
        <p:spPr>
          <a:xfrm>
            <a:off x="527624" y="2032663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NOM-068-SCT-2-2014 SEGUNDA PARTE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Rectángulo">
            <a:hlinkClick r:id="rId7" action="ppaction://hlinkfile"/>
          </p:cNvPr>
          <p:cNvSpPr/>
          <p:nvPr/>
        </p:nvSpPr>
        <p:spPr>
          <a:xfrm>
            <a:off x="515149" y="2364139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 4 2 658 140828 SCT DGAF</a:t>
            </a:r>
          </a:p>
        </p:txBody>
      </p:sp>
      <p:sp>
        <p:nvSpPr>
          <p:cNvPr id="15" name="14 Rectángulo">
            <a:hlinkClick r:id="rId8" action="ppaction://hlinkfile"/>
          </p:cNvPr>
          <p:cNvSpPr/>
          <p:nvPr/>
        </p:nvSpPr>
        <p:spPr>
          <a:xfrm>
            <a:off x="515150" y="2712570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 4 2 5 287 2015 SCT </a:t>
            </a:r>
            <a:r>
              <a:rPr lang="es-MX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NOM-068-SCT-2-2014</a:t>
            </a:r>
          </a:p>
        </p:txBody>
      </p:sp>
      <p:sp>
        <p:nvSpPr>
          <p:cNvPr id="16" name="15 Rectángulo">
            <a:hlinkClick r:id="rId9" action="ppaction://hlinkfile"/>
          </p:cNvPr>
          <p:cNvSpPr/>
          <p:nvPr/>
        </p:nvSpPr>
        <p:spPr>
          <a:xfrm>
            <a:off x="521388" y="3064230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 SCT 4.2.230 2016 autorización de acreditaciones AT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16 Rectángulo">
            <a:hlinkClick r:id="rId10" action="ppaction://hlinkfile"/>
          </p:cNvPr>
          <p:cNvSpPr/>
          <p:nvPr/>
        </p:nvSpPr>
        <p:spPr>
          <a:xfrm>
            <a:off x="485530" y="3375370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PROCE-ACT-NOM-047-SEMARNAT-2014-MAR-16</a:t>
            </a:r>
          </a:p>
        </p:txBody>
      </p:sp>
      <p:sp>
        <p:nvSpPr>
          <p:cNvPr id="18" name="17 Rectángulo">
            <a:hlinkClick r:id="rId11" action="ppaction://hlinkfile"/>
          </p:cNvPr>
          <p:cNvSpPr/>
          <p:nvPr/>
        </p:nvSpPr>
        <p:spPr>
          <a:xfrm>
            <a:off x="485530" y="3711065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Requisitos-de-Equipo EC</a:t>
            </a:r>
          </a:p>
        </p:txBody>
      </p:sp>
      <p:sp>
        <p:nvSpPr>
          <p:cNvPr id="19" name="18 Rectángulo">
            <a:hlinkClick r:id="rId12" action="ppaction://hlinkfile"/>
          </p:cNvPr>
          <p:cNvSpPr/>
          <p:nvPr/>
        </p:nvSpPr>
        <p:spPr>
          <a:xfrm>
            <a:off x="485530" y="3994795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Respuesta SCT a ANTP  para Autotransporte</a:t>
            </a:r>
          </a:p>
        </p:txBody>
      </p:sp>
      <p:sp>
        <p:nvSpPr>
          <p:cNvPr id="20" name="CuadroTexto 19">
            <a:hlinkClick r:id="rId13" action="ppaction://hlinkfile"/>
          </p:cNvPr>
          <p:cNvSpPr txBox="1"/>
          <p:nvPr/>
        </p:nvSpPr>
        <p:spPr>
          <a:xfrm>
            <a:off x="527624" y="4737431"/>
            <a:ext cx="746102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Lista Verificación Autotransporte</a:t>
            </a:r>
          </a:p>
        </p:txBody>
      </p:sp>
    </p:spTree>
    <p:extLst>
      <p:ext uri="{BB962C8B-B14F-4D97-AF65-F5344CB8AC3E}">
        <p14:creationId xmlns:p14="http://schemas.microsoft.com/office/powerpoint/2010/main" val="74331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271443" y="434977"/>
            <a:ext cx="8155054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31133" y="970282"/>
            <a:ext cx="7448549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Extintores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>
            <a:hlinkClick r:id="rId2" action="ppaction://hlinkfile"/>
          </p:cNvPr>
          <p:cNvSpPr/>
          <p:nvPr/>
        </p:nvSpPr>
        <p:spPr>
          <a:xfrm>
            <a:off x="719521" y="1512006"/>
            <a:ext cx="744854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NOM-154-SCFI-2005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>
            <a:hlinkClick r:id="rId3" action="ppaction://hlinkfile"/>
          </p:cNvPr>
          <p:cNvSpPr/>
          <p:nvPr/>
        </p:nvSpPr>
        <p:spPr>
          <a:xfrm>
            <a:off x="719521" y="1925018"/>
            <a:ext cx="744854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para acreditar en Extintores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>
            <a:hlinkClick r:id="rId4" action="ppaction://hlinkfile"/>
          </p:cNvPr>
          <p:cNvSpPr/>
          <p:nvPr/>
        </p:nvSpPr>
        <p:spPr>
          <a:xfrm>
            <a:off x="719521" y="2447308"/>
            <a:ext cx="744854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DGN NOM-154-SCFI-2005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>
            <a:hlinkClick r:id="rId5" action="ppaction://hlinkfile"/>
          </p:cNvPr>
          <p:cNvSpPr/>
          <p:nvPr/>
        </p:nvSpPr>
        <p:spPr>
          <a:xfrm>
            <a:off x="719522" y="2967815"/>
            <a:ext cx="744854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Criterios de aplicación en la NOM-154-SCFI-2005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echa izquierda 12">
            <a:hlinkClick r:id="rId6" action="ppaction://hlinksldjump"/>
          </p:cNvPr>
          <p:cNvSpPr/>
          <p:nvPr/>
        </p:nvSpPr>
        <p:spPr>
          <a:xfrm>
            <a:off x="7255993" y="5025984"/>
            <a:ext cx="1571704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15" name="18 Rectángulo"/>
          <p:cNvSpPr/>
          <p:nvPr/>
        </p:nvSpPr>
        <p:spPr>
          <a:xfrm>
            <a:off x="331133" y="3895042"/>
            <a:ext cx="7180729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Eficiencia Energética en Edificaciones no Residenciales</a:t>
            </a:r>
          </a:p>
        </p:txBody>
      </p:sp>
      <p:sp>
        <p:nvSpPr>
          <p:cNvPr id="16" name="19 Rectángulo">
            <a:hlinkClick r:id="rId7" action="ppaction://hlinkfile"/>
          </p:cNvPr>
          <p:cNvSpPr/>
          <p:nvPr/>
        </p:nvSpPr>
        <p:spPr>
          <a:xfrm>
            <a:off x="799644" y="4713095"/>
            <a:ext cx="7288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NOM-008-ENER-2001</a:t>
            </a:r>
          </a:p>
        </p:txBody>
      </p:sp>
    </p:spTree>
    <p:extLst>
      <p:ext uri="{BB962C8B-B14F-4D97-AF65-F5344CB8AC3E}">
        <p14:creationId xmlns:p14="http://schemas.microsoft.com/office/powerpoint/2010/main" val="354850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echa izquierda 2">
            <a:hlinkClick r:id="rId2" action="ppaction://hlinksldjump"/>
          </p:cNvPr>
          <p:cNvSpPr/>
          <p:nvPr/>
        </p:nvSpPr>
        <p:spPr>
          <a:xfrm>
            <a:off x="6882153" y="5301468"/>
            <a:ext cx="1718150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5" name="13 Rectángulo">
            <a:hlinkClick r:id="rId3" action="ppaction://hlinkfile"/>
          </p:cNvPr>
          <p:cNvSpPr/>
          <p:nvPr/>
        </p:nvSpPr>
        <p:spPr>
          <a:xfrm>
            <a:off x="456640" y="1731209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Acuerdo NOM-007-SESH-2010</a:t>
            </a:r>
          </a:p>
        </p:txBody>
      </p:sp>
      <p:sp>
        <p:nvSpPr>
          <p:cNvPr id="6" name="14 Rectángulo">
            <a:hlinkClick r:id="rId4" action="ppaction://hlinkfile"/>
          </p:cNvPr>
          <p:cNvSpPr/>
          <p:nvPr/>
        </p:nvSpPr>
        <p:spPr>
          <a:xfrm>
            <a:off x="456640" y="2085488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Medida  alternativa para aprovechamiento de Gas LP NOM-004-SEDG-2004</a:t>
            </a:r>
          </a:p>
        </p:txBody>
      </p:sp>
      <p:sp>
        <p:nvSpPr>
          <p:cNvPr id="7" name="15 Rectángulo">
            <a:hlinkClick r:id="rId5" action="ppaction://hlinkfile"/>
          </p:cNvPr>
          <p:cNvSpPr/>
          <p:nvPr/>
        </p:nvSpPr>
        <p:spPr>
          <a:xfrm>
            <a:off x="456640" y="2408260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Comunicado SENER Requerimiento </a:t>
            </a:r>
            <a:r>
              <a:rPr lang="es-MX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Uv’s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Reportes Técnicos</a:t>
            </a:r>
          </a:p>
        </p:txBody>
      </p:sp>
      <p:sp>
        <p:nvSpPr>
          <p:cNvPr id="8" name="16 Rectángulo">
            <a:hlinkClick r:id="rId6" action="ppaction://hlinkfile"/>
          </p:cNvPr>
          <p:cNvSpPr/>
          <p:nvPr/>
        </p:nvSpPr>
        <p:spPr>
          <a:xfrm>
            <a:off x="456640" y="2724278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NOM-005-SESH-2010</a:t>
            </a:r>
          </a:p>
        </p:txBody>
      </p:sp>
      <p:sp>
        <p:nvSpPr>
          <p:cNvPr id="9" name="17 Rectángulo">
            <a:hlinkClick r:id="rId7" action="ppaction://hlinkfile"/>
          </p:cNvPr>
          <p:cNvSpPr/>
          <p:nvPr/>
        </p:nvSpPr>
        <p:spPr>
          <a:xfrm>
            <a:off x="456640" y="3022515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-GLP- NOM-001-025-026-002-10-011-004-005-1994-96-98-99</a:t>
            </a:r>
          </a:p>
        </p:txBody>
      </p:sp>
      <p:sp>
        <p:nvSpPr>
          <p:cNvPr id="10" name="18 Rectángulo">
            <a:hlinkClick r:id="rId8" action="ppaction://hlinkfile"/>
          </p:cNvPr>
          <p:cNvSpPr/>
          <p:nvPr/>
        </p:nvSpPr>
        <p:spPr>
          <a:xfrm>
            <a:off x="456640" y="3327315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Gas L.P. NOM-001-SESH-2014</a:t>
            </a:r>
          </a:p>
        </p:txBody>
      </p:sp>
      <p:sp>
        <p:nvSpPr>
          <p:cNvPr id="15" name="5 Rectángulo"/>
          <p:cNvSpPr/>
          <p:nvPr/>
        </p:nvSpPr>
        <p:spPr>
          <a:xfrm>
            <a:off x="-85513" y="175903"/>
            <a:ext cx="799070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16" name="4 Rectángulo"/>
          <p:cNvSpPr/>
          <p:nvPr/>
        </p:nvSpPr>
        <p:spPr>
          <a:xfrm>
            <a:off x="394615" y="694670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 L.P.</a:t>
            </a:r>
          </a:p>
        </p:txBody>
      </p:sp>
      <p:sp>
        <p:nvSpPr>
          <p:cNvPr id="17" name="6 Rectángulo">
            <a:hlinkClick r:id="rId9" action="ppaction://hlinkfile"/>
          </p:cNvPr>
          <p:cNvSpPr/>
          <p:nvPr/>
        </p:nvSpPr>
        <p:spPr>
          <a:xfrm>
            <a:off x="456640" y="1082781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Convocatoria Gas L.P. NOM-007-SESH-2010</a:t>
            </a:r>
          </a:p>
        </p:txBody>
      </p:sp>
      <p:sp>
        <p:nvSpPr>
          <p:cNvPr id="18" name="7 Rectángulo">
            <a:hlinkClick r:id="rId10" action="ppaction://hlinkfile"/>
          </p:cNvPr>
          <p:cNvSpPr/>
          <p:nvPr/>
        </p:nvSpPr>
        <p:spPr>
          <a:xfrm>
            <a:off x="456640" y="1417981"/>
            <a:ext cx="74485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de Aplicación 17020 </a:t>
            </a:r>
            <a:r>
              <a:rPr lang="es-MX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UV´s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GAS LP 03</a:t>
            </a:r>
          </a:p>
        </p:txBody>
      </p:sp>
    </p:spTree>
    <p:extLst>
      <p:ext uri="{BB962C8B-B14F-4D97-AF65-F5344CB8AC3E}">
        <p14:creationId xmlns:p14="http://schemas.microsoft.com/office/powerpoint/2010/main" val="3136684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9 Rectángulo">
            <a:hlinkClick r:id="rId2" action="ppaction://hlinkfile"/>
          </p:cNvPr>
          <p:cNvSpPr/>
          <p:nvPr/>
        </p:nvSpPr>
        <p:spPr>
          <a:xfrm>
            <a:off x="855883" y="1718575"/>
            <a:ext cx="7448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Gas L.P. NOM-002-SEHS-2009</a:t>
            </a:r>
          </a:p>
        </p:txBody>
      </p:sp>
      <p:sp>
        <p:nvSpPr>
          <p:cNvPr id="4" name="20 Rectángulo">
            <a:hlinkClick r:id="rId3" action="ppaction://hlinkfile"/>
          </p:cNvPr>
          <p:cNvSpPr/>
          <p:nvPr/>
        </p:nvSpPr>
        <p:spPr>
          <a:xfrm>
            <a:off x="855883" y="2221220"/>
            <a:ext cx="7448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Gas L.P. NOM-003-SEDG-2004</a:t>
            </a:r>
          </a:p>
        </p:txBody>
      </p:sp>
      <p:sp>
        <p:nvSpPr>
          <p:cNvPr id="5" name="21 Rectángulo">
            <a:hlinkClick r:id="rId4" action="ppaction://hlinkfile"/>
          </p:cNvPr>
          <p:cNvSpPr/>
          <p:nvPr/>
        </p:nvSpPr>
        <p:spPr>
          <a:xfrm>
            <a:off x="855882" y="2667973"/>
            <a:ext cx="7448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Gas L.P. NOM-004-SEDG-2004</a:t>
            </a:r>
          </a:p>
        </p:txBody>
      </p:sp>
      <p:sp>
        <p:nvSpPr>
          <p:cNvPr id="6" name="22 Rectángulo">
            <a:hlinkClick r:id="rId5" action="ppaction://hlinkfile"/>
          </p:cNvPr>
          <p:cNvSpPr/>
          <p:nvPr/>
        </p:nvSpPr>
        <p:spPr>
          <a:xfrm>
            <a:off x="855885" y="3166917"/>
            <a:ext cx="7448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Gas L.P. NOM-007-SESH-2010</a:t>
            </a:r>
          </a:p>
        </p:txBody>
      </p:sp>
      <p:sp>
        <p:nvSpPr>
          <p:cNvPr id="7" name="22 Rectángulo">
            <a:hlinkClick r:id="rId6" action="ppaction://hlinkfile"/>
          </p:cNvPr>
          <p:cNvSpPr/>
          <p:nvPr/>
        </p:nvSpPr>
        <p:spPr>
          <a:xfrm>
            <a:off x="855882" y="3604809"/>
            <a:ext cx="7448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FOR-UV-041 Lista de Verificación Gas L.P.</a:t>
            </a:r>
          </a:p>
        </p:txBody>
      </p:sp>
      <p:sp>
        <p:nvSpPr>
          <p:cNvPr id="8" name="5 Rectángulo"/>
          <p:cNvSpPr/>
          <p:nvPr/>
        </p:nvSpPr>
        <p:spPr>
          <a:xfrm>
            <a:off x="-85513" y="175903"/>
            <a:ext cx="799070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9" name="4 Rectángulo"/>
          <p:cNvSpPr/>
          <p:nvPr/>
        </p:nvSpPr>
        <p:spPr>
          <a:xfrm>
            <a:off x="278706" y="790587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 L.P.</a:t>
            </a:r>
          </a:p>
        </p:txBody>
      </p:sp>
      <p:sp>
        <p:nvSpPr>
          <p:cNvPr id="10" name="22 Rectángulo">
            <a:hlinkClick r:id="rId7" action="ppaction://hlinkfile"/>
          </p:cNvPr>
          <p:cNvSpPr/>
          <p:nvPr/>
        </p:nvSpPr>
        <p:spPr>
          <a:xfrm>
            <a:off x="855883" y="4131991"/>
            <a:ext cx="74485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FOR-UV-044 Guía NOM-003-SECRE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2 Rectángulo">
            <a:hlinkClick r:id="rId8" action="ppaction://hlinkfile"/>
          </p:cNvPr>
          <p:cNvSpPr/>
          <p:nvPr/>
        </p:nvSpPr>
        <p:spPr>
          <a:xfrm>
            <a:off x="855883" y="4700436"/>
            <a:ext cx="74485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FOR-UV-042 Guía NOM-002-SEDG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11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 izquierda 3">
            <a:hlinkClick r:id="rId2" action="ppaction://hlinksldjump"/>
          </p:cNvPr>
          <p:cNvSpPr/>
          <p:nvPr/>
        </p:nvSpPr>
        <p:spPr>
          <a:xfrm>
            <a:off x="7021127" y="5302409"/>
            <a:ext cx="1546224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85513" y="175903"/>
            <a:ext cx="799070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45690" y="612115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 Natural</a:t>
            </a:r>
          </a:p>
        </p:txBody>
      </p:sp>
      <p:sp>
        <p:nvSpPr>
          <p:cNvPr id="10" name="9 Rectángulo">
            <a:hlinkClick r:id="rId3"/>
          </p:cNvPr>
          <p:cNvSpPr/>
          <p:nvPr/>
        </p:nvSpPr>
        <p:spPr>
          <a:xfrm>
            <a:off x="407209" y="104183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Conv-GN-NOM-013-SECRE</a:t>
            </a:r>
          </a:p>
        </p:txBody>
      </p:sp>
      <p:sp>
        <p:nvSpPr>
          <p:cNvPr id="11" name="10 Rectángulo">
            <a:hlinkClick r:id="rId4"/>
          </p:cNvPr>
          <p:cNvSpPr/>
          <p:nvPr/>
        </p:nvSpPr>
        <p:spPr>
          <a:xfrm>
            <a:off x="407208" y="1406450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GN</a:t>
            </a:r>
          </a:p>
        </p:txBody>
      </p:sp>
      <p:sp>
        <p:nvSpPr>
          <p:cNvPr id="12" name="11 Rectángulo">
            <a:hlinkClick r:id="rId5"/>
          </p:cNvPr>
          <p:cNvSpPr/>
          <p:nvPr/>
        </p:nvSpPr>
        <p:spPr>
          <a:xfrm>
            <a:off x="407212" y="1800470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Guia_aplic_17020_2000_para_UV_GN</a:t>
            </a:r>
          </a:p>
        </p:txBody>
      </p:sp>
      <p:sp>
        <p:nvSpPr>
          <p:cNvPr id="13" name="12 Rectángulo">
            <a:hlinkClick r:id="rId6"/>
          </p:cNvPr>
          <p:cNvSpPr/>
          <p:nvPr/>
        </p:nvSpPr>
        <p:spPr>
          <a:xfrm>
            <a:off x="407206" y="221389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Guia-NOM-002-SECRE</a:t>
            </a:r>
          </a:p>
        </p:txBody>
      </p:sp>
      <p:sp>
        <p:nvSpPr>
          <p:cNvPr id="14" name="13 Rectángulo">
            <a:hlinkClick r:id="rId7"/>
          </p:cNvPr>
          <p:cNvSpPr/>
          <p:nvPr/>
        </p:nvSpPr>
        <p:spPr>
          <a:xfrm>
            <a:off x="407206" y="2609764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Guia-NOM-003-SECRE</a:t>
            </a:r>
          </a:p>
        </p:txBody>
      </p:sp>
      <p:sp>
        <p:nvSpPr>
          <p:cNvPr id="15" name="14 Rectángulo">
            <a:hlinkClick r:id="rId8"/>
          </p:cNvPr>
          <p:cNvSpPr/>
          <p:nvPr/>
        </p:nvSpPr>
        <p:spPr>
          <a:xfrm>
            <a:off x="407206" y="301381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Guia-NOM-007-SECRE</a:t>
            </a:r>
          </a:p>
        </p:txBody>
      </p:sp>
      <p:sp>
        <p:nvSpPr>
          <p:cNvPr id="16" name="15 Rectángulo">
            <a:hlinkClick r:id="rId9"/>
          </p:cNvPr>
          <p:cNvSpPr/>
          <p:nvPr/>
        </p:nvSpPr>
        <p:spPr>
          <a:xfrm>
            <a:off x="407206" y="345976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NMX-X-021-SCFI_TUBOS_PARA_CONDUCCIÓN_GN_GLP</a:t>
            </a:r>
          </a:p>
        </p:txBody>
      </p:sp>
      <p:sp>
        <p:nvSpPr>
          <p:cNvPr id="17" name="16 Rectángulo">
            <a:hlinkClick r:id="rId10"/>
          </p:cNvPr>
          <p:cNvSpPr/>
          <p:nvPr/>
        </p:nvSpPr>
        <p:spPr>
          <a:xfrm>
            <a:off x="407206" y="388683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NOM-002-SECRE-Act GN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8 Rectángulo">
            <a:hlinkClick r:id="rId11"/>
          </p:cNvPr>
          <p:cNvSpPr/>
          <p:nvPr/>
        </p:nvSpPr>
        <p:spPr>
          <a:xfrm>
            <a:off x="407207" y="4348628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Acreditación GN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Rectángulo">
            <a:hlinkClick r:id="rId12"/>
          </p:cNvPr>
          <p:cNvSpPr/>
          <p:nvPr/>
        </p:nvSpPr>
        <p:spPr>
          <a:xfrm>
            <a:off x="407207" y="4794578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Respuesta Consulta NOM-002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50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/>
          <p:cNvSpPr txBox="1">
            <a:spLocks noChangeArrowheads="1"/>
          </p:cNvSpPr>
          <p:nvPr/>
        </p:nvSpPr>
        <p:spPr bwMode="auto">
          <a:xfrm>
            <a:off x="-66461" y="722431"/>
            <a:ext cx="8446602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MX" sz="2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1 – PROCEDIMIENTOS Y POLÍTICAS</a:t>
            </a:r>
          </a:p>
        </p:txBody>
      </p:sp>
      <p:sp>
        <p:nvSpPr>
          <p:cNvPr id="4" name="6 CuadroTexto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790274" y="3558759"/>
            <a:ext cx="5848451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 MP-BP004 – Apelaciones quejas y sugerencias</a:t>
            </a:r>
          </a:p>
        </p:txBody>
      </p:sp>
      <p:sp>
        <p:nvSpPr>
          <p:cNvPr id="7" name="11 CuadroTexto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790274" y="3968346"/>
            <a:ext cx="4168568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 MP-TS068 – Visitas de monitoreo</a:t>
            </a:r>
          </a:p>
        </p:txBody>
      </p:sp>
      <p:sp>
        <p:nvSpPr>
          <p:cNvPr id="8" name="12 CuadroTexto">
            <a:hlinkClick r:id="rId4" action="ppaction://hlinkfile"/>
          </p:cNvPr>
          <p:cNvSpPr txBox="1">
            <a:spLocks noChangeArrowheads="1"/>
          </p:cNvSpPr>
          <p:nvPr/>
        </p:nvSpPr>
        <p:spPr bwMode="auto">
          <a:xfrm>
            <a:off x="790274" y="4388994"/>
            <a:ext cx="5410703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 MP-TS079 – Cambio razón social, domicilio</a:t>
            </a:r>
          </a:p>
        </p:txBody>
      </p:sp>
      <p:sp>
        <p:nvSpPr>
          <p:cNvPr id="9" name="6 CuadroTexto">
            <a:hlinkClick r:id="rId5" action="ppaction://hlinkfile"/>
          </p:cNvPr>
          <p:cNvSpPr txBox="1">
            <a:spLocks noChangeArrowheads="1"/>
          </p:cNvSpPr>
          <p:nvPr/>
        </p:nvSpPr>
        <p:spPr bwMode="auto">
          <a:xfrm>
            <a:off x="790274" y="2789677"/>
            <a:ext cx="4529308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 MP-CA006 – Política de Trazabilidad</a:t>
            </a:r>
          </a:p>
        </p:txBody>
      </p:sp>
      <p:sp>
        <p:nvSpPr>
          <p:cNvPr id="10" name="8 CuadroTexto">
            <a:hlinkClick r:id="rId6" action="ppaction://hlinkfile"/>
          </p:cNvPr>
          <p:cNvSpPr txBox="1">
            <a:spLocks noChangeArrowheads="1"/>
          </p:cNvSpPr>
          <p:nvPr/>
        </p:nvSpPr>
        <p:spPr bwMode="auto">
          <a:xfrm>
            <a:off x="790274" y="3176814"/>
            <a:ext cx="5503805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 MP-CA002 – Política  de Ensayos de Aptitud</a:t>
            </a:r>
          </a:p>
        </p:txBody>
      </p:sp>
      <p:sp>
        <p:nvSpPr>
          <p:cNvPr id="12" name="10 CuadroTexto">
            <a:hlinkClick r:id="rId7" action="ppaction://hlinkfile"/>
          </p:cNvPr>
          <p:cNvSpPr txBox="1">
            <a:spLocks noChangeArrowheads="1"/>
          </p:cNvSpPr>
          <p:nvPr/>
        </p:nvSpPr>
        <p:spPr bwMode="auto">
          <a:xfrm>
            <a:off x="790274" y="1385815"/>
            <a:ext cx="7844063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 smtClean="0"/>
              <a:t>MP-HP002</a:t>
            </a:r>
            <a:r>
              <a:rPr lang="es-MX" sz="2000" b="1" dirty="0" smtClean="0">
                <a:solidFill>
                  <a:schemeClr val="accent1"/>
                </a:solidFill>
              </a:rPr>
              <a:t> </a:t>
            </a:r>
            <a:r>
              <a:rPr lang="es-MX" b="1" dirty="0" smtClean="0"/>
              <a:t>EVALUACIÓN </a:t>
            </a:r>
            <a:r>
              <a:rPr lang="es-MX" b="1" dirty="0"/>
              <a:t>Y ACREDITACIÓN DE UNIDADES DE VERIFICACIÓN (ORGANISMOS DE INSPECCIÓN) CON BASE EN LA NORMA NMX-EC-17020-IMNC-2014 / ISO/IEC 17020:2012 </a:t>
            </a:r>
            <a:endParaRPr lang="es-MX" b="1" dirty="0" smtClean="0">
              <a:solidFill>
                <a:schemeClr val="accent1"/>
              </a:solidFill>
            </a:endParaRPr>
          </a:p>
        </p:txBody>
      </p:sp>
      <p:sp>
        <p:nvSpPr>
          <p:cNvPr id="15" name="Flecha izquierda 14">
            <a:hlinkClick r:id="rId8" action="ppaction://hlinksldjump"/>
          </p:cNvPr>
          <p:cNvSpPr/>
          <p:nvPr/>
        </p:nvSpPr>
        <p:spPr>
          <a:xfrm>
            <a:off x="7378700" y="5295900"/>
            <a:ext cx="1545167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14" name="7 CuadroTexto">
            <a:hlinkClick r:id="rId9" action="ppaction://hlinkfile"/>
          </p:cNvPr>
          <p:cNvSpPr txBox="1">
            <a:spLocks noChangeArrowheads="1"/>
          </p:cNvSpPr>
          <p:nvPr/>
        </p:nvSpPr>
        <p:spPr bwMode="auto">
          <a:xfrm>
            <a:off x="790274" y="4821468"/>
            <a:ext cx="6232988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CAUSALES SUSPENDIDOS CANCELADOS Rev. 2</a:t>
            </a:r>
          </a:p>
        </p:txBody>
      </p:sp>
      <p:sp>
        <p:nvSpPr>
          <p:cNvPr id="5" name="4 Rectángulo">
            <a:hlinkClick r:id="rId10" action="ppaction://hlinkfile"/>
          </p:cNvPr>
          <p:cNvSpPr/>
          <p:nvPr/>
        </p:nvSpPr>
        <p:spPr>
          <a:xfrm>
            <a:off x="790274" y="2422722"/>
            <a:ext cx="5433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MP-TS121 – Reporte de Servicios</a:t>
            </a:r>
            <a:endParaRPr lang="es-MX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>
            <a:hlinkClick r:id="rId11" action="ppaction://hlinkfile"/>
          </p:cNvPr>
          <p:cNvSpPr txBox="1"/>
          <p:nvPr/>
        </p:nvSpPr>
        <p:spPr>
          <a:xfrm>
            <a:off x="665018" y="5219229"/>
            <a:ext cx="6713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MP-HP003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- Procedimiento para hologramas 00</a:t>
            </a:r>
          </a:p>
        </p:txBody>
      </p:sp>
    </p:spTree>
    <p:extLst>
      <p:ext uri="{BB962C8B-B14F-4D97-AF65-F5344CB8AC3E}">
        <p14:creationId xmlns:p14="http://schemas.microsoft.com/office/powerpoint/2010/main" val="40185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 izquierda 3">
            <a:hlinkClick r:id="rId2" action="ppaction://hlinksldjump"/>
          </p:cNvPr>
          <p:cNvSpPr/>
          <p:nvPr/>
        </p:nvSpPr>
        <p:spPr>
          <a:xfrm>
            <a:off x="7378700" y="5295900"/>
            <a:ext cx="1338213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115329" y="295275"/>
            <a:ext cx="7886048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05341" y="1410671"/>
            <a:ext cx="7448549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Hidráulica</a:t>
            </a:r>
          </a:p>
        </p:txBody>
      </p:sp>
      <p:sp>
        <p:nvSpPr>
          <p:cNvPr id="13" name="12 Rectángulo">
            <a:hlinkClick r:id="rId3" action="ppaction://hlinkfile"/>
          </p:cNvPr>
          <p:cNvSpPr/>
          <p:nvPr/>
        </p:nvSpPr>
        <p:spPr>
          <a:xfrm>
            <a:off x="505340" y="2057511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Acuerdo CONAGUA 20140819</a:t>
            </a:r>
          </a:p>
        </p:txBody>
      </p:sp>
      <p:sp>
        <p:nvSpPr>
          <p:cNvPr id="14" name="13 Rectángulo">
            <a:hlinkClick r:id="rId4" action="ppaction://hlinkfile"/>
          </p:cNvPr>
          <p:cNvSpPr/>
          <p:nvPr/>
        </p:nvSpPr>
        <p:spPr>
          <a:xfrm>
            <a:off x="505340" y="252947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Hidráulica</a:t>
            </a:r>
          </a:p>
        </p:txBody>
      </p:sp>
      <p:sp>
        <p:nvSpPr>
          <p:cNvPr id="15" name="14 Rectángulo">
            <a:hlinkClick r:id="rId5" action="ppaction://hlinkfile"/>
          </p:cNvPr>
          <p:cNvSpPr/>
          <p:nvPr/>
        </p:nvSpPr>
        <p:spPr>
          <a:xfrm>
            <a:off x="534862" y="2948940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Criterios personal</a:t>
            </a:r>
          </a:p>
        </p:txBody>
      </p:sp>
      <p:sp>
        <p:nvSpPr>
          <p:cNvPr id="16" name="15 Rectángulo">
            <a:hlinkClick r:id="rId6" action="ppaction://hlinkfile"/>
          </p:cNvPr>
          <p:cNvSpPr/>
          <p:nvPr/>
        </p:nvSpPr>
        <p:spPr>
          <a:xfrm>
            <a:off x="505341" y="3404270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Criterios específicos</a:t>
            </a:r>
          </a:p>
        </p:txBody>
      </p:sp>
      <p:sp>
        <p:nvSpPr>
          <p:cNvPr id="17" name="16 Rectángulo">
            <a:hlinkClick r:id="rId7" action="ppaction://hlinkfile"/>
          </p:cNvPr>
          <p:cNvSpPr/>
          <p:nvPr/>
        </p:nvSpPr>
        <p:spPr>
          <a:xfrm>
            <a:off x="505340" y="3912101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Ingr_solic_CONAGUA</a:t>
            </a: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>
            <a:hlinkClick r:id="rId8" action="ppaction://hlinkfile"/>
          </p:cNvPr>
          <p:cNvSpPr/>
          <p:nvPr/>
        </p:nvSpPr>
        <p:spPr>
          <a:xfrm>
            <a:off x="505340" y="440258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 BOO.4.05.0285</a:t>
            </a:r>
          </a:p>
        </p:txBody>
      </p:sp>
    </p:spTree>
    <p:extLst>
      <p:ext uri="{BB962C8B-B14F-4D97-AF65-F5344CB8AC3E}">
        <p14:creationId xmlns:p14="http://schemas.microsoft.com/office/powerpoint/2010/main" val="293690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104260" y="181077"/>
            <a:ext cx="7830155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77346" y="601197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Comercial</a:t>
            </a:r>
          </a:p>
        </p:txBody>
      </p:sp>
      <p:sp>
        <p:nvSpPr>
          <p:cNvPr id="7" name="6 Rectángulo">
            <a:hlinkClick r:id="rId2" action="ppaction://hlinkfile"/>
          </p:cNvPr>
          <p:cNvSpPr/>
          <p:nvPr/>
        </p:nvSpPr>
        <p:spPr>
          <a:xfrm>
            <a:off x="429743" y="106690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Resolucion_modificacion_NOM-155-SCFI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>
            <a:hlinkClick r:id="rId3" action="ppaction://hlinkfile"/>
          </p:cNvPr>
          <p:cNvSpPr/>
          <p:nvPr/>
        </p:nvSpPr>
        <p:spPr>
          <a:xfrm>
            <a:off x="429743" y="1398078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33a_Mod_Criterios_Comercio_Exterior__SE__3a_Secc</a:t>
            </a:r>
          </a:p>
        </p:txBody>
      </p:sp>
      <p:sp>
        <p:nvSpPr>
          <p:cNvPr id="9" name="8 Rectángulo">
            <a:hlinkClick r:id="rId4" action="ppaction://hlinkfile"/>
          </p:cNvPr>
          <p:cNvSpPr/>
          <p:nvPr/>
        </p:nvSpPr>
        <p:spPr>
          <a:xfrm>
            <a:off x="429744" y="1744910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Aclaracion_modificación_NOM-155-SCFI</a:t>
            </a:r>
          </a:p>
        </p:txBody>
      </p:sp>
      <p:sp>
        <p:nvSpPr>
          <p:cNvPr id="10" name="9 Rectángulo">
            <a:hlinkClick r:id="rId5" action="ppaction://hlinkfile"/>
          </p:cNvPr>
          <p:cNvSpPr/>
          <p:nvPr/>
        </p:nvSpPr>
        <p:spPr>
          <a:xfrm>
            <a:off x="429744" y="215894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Act_NOM-141-SCFI_Comparativo</a:t>
            </a:r>
          </a:p>
        </p:txBody>
      </p:sp>
      <p:sp>
        <p:nvSpPr>
          <p:cNvPr id="11" name="10 Rectángulo">
            <a:hlinkClick r:id="rId6" action="ppaction://hlinkfile"/>
          </p:cNvPr>
          <p:cNvSpPr/>
          <p:nvPr/>
        </p:nvSpPr>
        <p:spPr>
          <a:xfrm>
            <a:off x="429744" y="2599573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Act_NOM-141-SCFI_Escrito</a:t>
            </a:r>
          </a:p>
        </p:txBody>
      </p:sp>
      <p:sp>
        <p:nvSpPr>
          <p:cNvPr id="12" name="11 Rectángulo">
            <a:hlinkClick r:id="rId7" action="ppaction://hlinkfile"/>
          </p:cNvPr>
          <p:cNvSpPr/>
          <p:nvPr/>
        </p:nvSpPr>
        <p:spPr>
          <a:xfrm>
            <a:off x="429744" y="2987028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ACT_Norma_Chocolate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NOM-186</a:t>
            </a:r>
          </a:p>
        </p:txBody>
      </p:sp>
      <p:sp>
        <p:nvSpPr>
          <p:cNvPr id="13" name="12 Rectángulo">
            <a:hlinkClick r:id="rId8" action="ppaction://hlinkfile"/>
          </p:cNvPr>
          <p:cNvSpPr/>
          <p:nvPr/>
        </p:nvSpPr>
        <p:spPr>
          <a:xfrm>
            <a:off x="429744" y="3393735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Actualizacion_NOM-006-SCFI-2012</a:t>
            </a:r>
          </a:p>
        </p:txBody>
      </p:sp>
      <p:sp>
        <p:nvSpPr>
          <p:cNvPr id="14" name="13 Rectángulo">
            <a:hlinkClick r:id="rId9" action="ppaction://hlinkfile"/>
          </p:cNvPr>
          <p:cNvSpPr/>
          <p:nvPr/>
        </p:nvSpPr>
        <p:spPr>
          <a:xfrm>
            <a:off x="429743" y="3870148"/>
            <a:ext cx="8533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ACUERDO_aditivos_y_coadyuvantes_alimentos_bebidas_y_suplementos_alimenticios</a:t>
            </a:r>
          </a:p>
        </p:txBody>
      </p:sp>
      <p:sp>
        <p:nvSpPr>
          <p:cNvPr id="15" name="14 Rectángulo">
            <a:hlinkClick r:id="rId10" action="ppaction://hlinkfile"/>
          </p:cNvPr>
          <p:cNvSpPr/>
          <p:nvPr/>
        </p:nvSpPr>
        <p:spPr>
          <a:xfrm>
            <a:off x="429743" y="439872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Acuerdo_Fracciones_Arancelarias_modif</a:t>
            </a: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15 Rectángulo">
            <a:hlinkClick r:id="rId11" action="ppaction://hlinkfile"/>
          </p:cNvPr>
          <p:cNvSpPr/>
          <p:nvPr/>
        </p:nvSpPr>
        <p:spPr>
          <a:xfrm>
            <a:off x="429743" y="4759723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Acuerdo-Fracciones-Arancelarias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5799438" y="5544065"/>
            <a:ext cx="285853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Continúa….</a:t>
            </a:r>
            <a:endParaRPr lang="es-MX" b="1" dirty="0"/>
          </a:p>
        </p:txBody>
      </p:sp>
      <p:sp>
        <p:nvSpPr>
          <p:cNvPr id="17" name="15 Rectángulo">
            <a:hlinkClick r:id="rId12" action="ppaction://hlinkfile"/>
          </p:cNvPr>
          <p:cNvSpPr/>
          <p:nvPr/>
        </p:nvSpPr>
        <p:spPr>
          <a:xfrm>
            <a:off x="429743" y="511226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de verificación </a:t>
            </a: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42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28916" y="148355"/>
            <a:ext cx="808532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47302" y="559179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Comercial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>
            <a:hlinkClick r:id="rId2" action="ppaction://hlinkfile"/>
          </p:cNvPr>
          <p:cNvSpPr/>
          <p:nvPr/>
        </p:nvSpPr>
        <p:spPr>
          <a:xfrm>
            <a:off x="765689" y="2701962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Cierre-Conv-NOM-186-SSA1-SCFI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>
            <a:hlinkClick r:id="rId3" action="ppaction://hlinkfile"/>
          </p:cNvPr>
          <p:cNvSpPr/>
          <p:nvPr/>
        </p:nvSpPr>
        <p:spPr>
          <a:xfrm>
            <a:off x="765689" y="3122348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Conv-IC-NOM-4-15-20-24-50-51-116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>
            <a:hlinkClick r:id="rId4" action="ppaction://hlinkfile"/>
          </p:cNvPr>
          <p:cNvSpPr/>
          <p:nvPr/>
        </p:nvSpPr>
        <p:spPr>
          <a:xfrm>
            <a:off x="765689" y="3567008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Conv-IC-NOM-17-33-55-120-128-129-139-145-161-162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>
            <a:hlinkClick r:id="rId5" action="ppaction://hlinkfile"/>
          </p:cNvPr>
          <p:cNvSpPr/>
          <p:nvPr/>
        </p:nvSpPr>
        <p:spPr>
          <a:xfrm>
            <a:off x="765689" y="3994381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Conv-IC-NOM-84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>
            <a:hlinkClick r:id="rId6" action="ppaction://hlinkfile"/>
          </p:cNvPr>
          <p:cNvSpPr/>
          <p:nvPr/>
        </p:nvSpPr>
        <p:spPr>
          <a:xfrm>
            <a:off x="765689" y="4456814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Conv-IC-NOM-141-142-186-187-189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>
            <a:hlinkClick r:id="rId7" action="ppaction://hlinkfile"/>
          </p:cNvPr>
          <p:cNvSpPr/>
          <p:nvPr/>
        </p:nvSpPr>
        <p:spPr>
          <a:xfrm>
            <a:off x="765689" y="4964645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CRITERIO TEMPORAL NOM-004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7 Rectángulo">
            <a:hlinkClick r:id="rId8" action="ppaction://hlinkfile"/>
          </p:cNvPr>
          <p:cNvSpPr/>
          <p:nvPr/>
        </p:nvSpPr>
        <p:spPr>
          <a:xfrm>
            <a:off x="765689" y="1316809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Anexo_2_4_1</a:t>
            </a:r>
          </a:p>
        </p:txBody>
      </p:sp>
      <p:sp>
        <p:nvSpPr>
          <p:cNvPr id="26" name="18 Rectángulo">
            <a:hlinkClick r:id="rId9" action="ppaction://hlinkfile"/>
          </p:cNvPr>
          <p:cNvSpPr/>
          <p:nvPr/>
        </p:nvSpPr>
        <p:spPr>
          <a:xfrm>
            <a:off x="765689" y="1672053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Anulacion_tablas_2005</a:t>
            </a:r>
          </a:p>
        </p:txBody>
      </p:sp>
      <p:sp>
        <p:nvSpPr>
          <p:cNvPr id="27" name="19 Rectángulo">
            <a:hlinkClick r:id="rId10" action="ppaction://hlinkfile"/>
          </p:cNvPr>
          <p:cNvSpPr/>
          <p:nvPr/>
        </p:nvSpPr>
        <p:spPr>
          <a:xfrm>
            <a:off x="765689" y="2003144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Aplic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Calif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-Exámenes-IC</a:t>
            </a:r>
          </a:p>
        </p:txBody>
      </p:sp>
      <p:sp>
        <p:nvSpPr>
          <p:cNvPr id="28" name="20 Rectángulo">
            <a:hlinkClick r:id="rId11" action="ppaction://hlinkfile"/>
          </p:cNvPr>
          <p:cNvSpPr/>
          <p:nvPr/>
        </p:nvSpPr>
        <p:spPr>
          <a:xfrm>
            <a:off x="765693" y="2334239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Calendario anual exámenes IC 2016</a:t>
            </a:r>
          </a:p>
        </p:txBody>
      </p:sp>
      <p:sp>
        <p:nvSpPr>
          <p:cNvPr id="29" name="16 Rectángulo">
            <a:hlinkClick r:id="rId12" action="ppaction://hlinkfile"/>
          </p:cNvPr>
          <p:cNvSpPr/>
          <p:nvPr/>
        </p:nvSpPr>
        <p:spPr>
          <a:xfrm>
            <a:off x="765689" y="936724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Agrupacion_modelos_NOM-192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154234" y="5750243"/>
            <a:ext cx="290667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Continúa….</a:t>
            </a:r>
            <a:endParaRPr lang="es-MX" b="1" dirty="0"/>
          </a:p>
        </p:txBody>
      </p:sp>
      <p:sp>
        <p:nvSpPr>
          <p:cNvPr id="16" name="11 Rectángulo">
            <a:hlinkClick r:id="rId13" action="ppaction://hlinkfile"/>
          </p:cNvPr>
          <p:cNvSpPr/>
          <p:nvPr/>
        </p:nvSpPr>
        <p:spPr>
          <a:xfrm>
            <a:off x="765689" y="5370158"/>
            <a:ext cx="757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Lista testificación IC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 izquierda 3">
            <a:hlinkClick r:id="rId2" action="ppaction://hlinksldjump"/>
          </p:cNvPr>
          <p:cNvSpPr/>
          <p:nvPr/>
        </p:nvSpPr>
        <p:spPr>
          <a:xfrm>
            <a:off x="6747109" y="4863155"/>
            <a:ext cx="1754340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</a:p>
        </p:txBody>
      </p:sp>
      <p:sp>
        <p:nvSpPr>
          <p:cNvPr id="6" name="5 Rectángulo"/>
          <p:cNvSpPr/>
          <p:nvPr/>
        </p:nvSpPr>
        <p:spPr>
          <a:xfrm>
            <a:off x="0" y="97438"/>
            <a:ext cx="808532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47303" y="586393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Comercial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Rectángulo">
            <a:hlinkClick r:id="rId3"/>
          </p:cNvPr>
          <p:cNvSpPr/>
          <p:nvPr/>
        </p:nvSpPr>
        <p:spPr>
          <a:xfrm>
            <a:off x="938182" y="1068367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Eval_normas_DGN_141-142-186-187-189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Rectángulo">
            <a:hlinkClick r:id="rId4"/>
          </p:cNvPr>
          <p:cNvSpPr/>
          <p:nvPr/>
        </p:nvSpPr>
        <p:spPr>
          <a:xfrm>
            <a:off x="938182" y="153516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Eval_normas_DGN_186-187-084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Rectángulo">
            <a:hlinkClick r:id="rId5"/>
          </p:cNvPr>
          <p:cNvSpPr/>
          <p:nvPr/>
        </p:nvSpPr>
        <p:spPr>
          <a:xfrm>
            <a:off x="938182" y="192754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FOR-UV-032-04 Lista testificación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16 Rectángulo">
            <a:hlinkClick r:id="rId6"/>
          </p:cNvPr>
          <p:cNvSpPr/>
          <p:nvPr/>
        </p:nvSpPr>
        <p:spPr>
          <a:xfrm>
            <a:off x="938182" y="2340893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FOR-UV-033-06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>
            <a:hlinkClick r:id="rId7"/>
          </p:cNvPr>
          <p:cNvSpPr/>
          <p:nvPr/>
        </p:nvSpPr>
        <p:spPr>
          <a:xfrm>
            <a:off x="938182" y="2704367"/>
            <a:ext cx="7884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de Aplicación de la NMX-EC-17020-IMNC-2014 en Inform. Comercial) 02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8 Rectángulo">
            <a:hlinkClick r:id="rId8"/>
          </p:cNvPr>
          <p:cNvSpPr/>
          <p:nvPr/>
        </p:nvSpPr>
        <p:spPr>
          <a:xfrm>
            <a:off x="938177" y="393566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NOM-155-SCFI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Rectángulo">
            <a:hlinkClick r:id="rId9"/>
          </p:cNvPr>
          <p:cNvSpPr/>
          <p:nvPr/>
        </p:nvSpPr>
        <p:spPr>
          <a:xfrm>
            <a:off x="938179" y="3203121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Oficio_Sistema_UVIC_1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20 Rectángulo">
            <a:hlinkClick r:id="rId10"/>
          </p:cNvPr>
          <p:cNvSpPr/>
          <p:nvPr/>
        </p:nvSpPr>
        <p:spPr>
          <a:xfrm>
            <a:off x="938178" y="356354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Oficio_Sistema_UVIC_2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Rectángulo">
            <a:hlinkClick r:id="rId11"/>
          </p:cNvPr>
          <p:cNvSpPr/>
          <p:nvPr/>
        </p:nvSpPr>
        <p:spPr>
          <a:xfrm>
            <a:off x="938178" y="429096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Proc_Actualizacion_NOM-024-SCFI-2013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9 Rectángulo">
            <a:hlinkClick r:id="rId12"/>
          </p:cNvPr>
          <p:cNvSpPr/>
          <p:nvPr/>
        </p:nvSpPr>
        <p:spPr>
          <a:xfrm>
            <a:off x="938178" y="4617680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-Test-IC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9 Rectángulo">
            <a:hlinkClick r:id="rId13"/>
          </p:cNvPr>
          <p:cNvSpPr/>
          <p:nvPr/>
        </p:nvSpPr>
        <p:spPr>
          <a:xfrm>
            <a:off x="938178" y="5005375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Resolución modificación NOM 155.SCFI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7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55270" y="-75665"/>
            <a:ext cx="7448549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55847" y="544146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 de Medición</a:t>
            </a:r>
          </a:p>
        </p:txBody>
      </p:sp>
      <p:sp>
        <p:nvSpPr>
          <p:cNvPr id="7" name="6 Rectángulo">
            <a:hlinkClick r:id="rId2"/>
          </p:cNvPr>
          <p:cNvSpPr/>
          <p:nvPr/>
        </p:nvSpPr>
        <p:spPr>
          <a:xfrm>
            <a:off x="442343" y="152144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Aplicación de la Norma 17020 </a:t>
            </a: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UV´s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Taxímetros</a:t>
            </a:r>
          </a:p>
        </p:txBody>
      </p:sp>
      <p:sp>
        <p:nvSpPr>
          <p:cNvPr id="8" name="7 Rectángulo">
            <a:hlinkClick r:id="rId3"/>
          </p:cNvPr>
          <p:cNvSpPr/>
          <p:nvPr/>
        </p:nvSpPr>
        <p:spPr>
          <a:xfrm>
            <a:off x="442342" y="195005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Cierre_de_Convocatoria_NOM-010</a:t>
            </a:r>
          </a:p>
        </p:txBody>
      </p:sp>
      <p:sp>
        <p:nvSpPr>
          <p:cNvPr id="9" name="8 Rectángulo">
            <a:hlinkClick r:id="rId4"/>
          </p:cNvPr>
          <p:cNvSpPr/>
          <p:nvPr/>
        </p:nvSpPr>
        <p:spPr>
          <a:xfrm>
            <a:off x="442345" y="2410595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CIRCULAR-IM-LABS-ACRE-APRO-JUN-10</a:t>
            </a:r>
          </a:p>
        </p:txBody>
      </p:sp>
      <p:sp>
        <p:nvSpPr>
          <p:cNvPr id="10" name="9 Rectángulo">
            <a:hlinkClick r:id="rId5"/>
          </p:cNvPr>
          <p:cNvSpPr/>
          <p:nvPr/>
        </p:nvSpPr>
        <p:spPr>
          <a:xfrm>
            <a:off x="442343" y="2835331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Conv-IM-NOM-5</a:t>
            </a:r>
          </a:p>
        </p:txBody>
      </p:sp>
      <p:sp>
        <p:nvSpPr>
          <p:cNvPr id="11" name="10 Rectángulo">
            <a:hlinkClick r:id="rId6"/>
          </p:cNvPr>
          <p:cNvSpPr/>
          <p:nvPr/>
        </p:nvSpPr>
        <p:spPr>
          <a:xfrm>
            <a:off x="442343" y="324142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Conv-IM-NOM-5-7-10-14-48</a:t>
            </a:r>
          </a:p>
        </p:txBody>
      </p:sp>
      <p:sp>
        <p:nvSpPr>
          <p:cNvPr id="12" name="11 Rectángulo">
            <a:hlinkClick r:id="rId7"/>
          </p:cNvPr>
          <p:cNvSpPr/>
          <p:nvPr/>
        </p:nvSpPr>
        <p:spPr>
          <a:xfrm>
            <a:off x="442343" y="3726767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DGN AMP Instrumentos de Medición</a:t>
            </a:r>
          </a:p>
        </p:txBody>
      </p:sp>
      <p:sp>
        <p:nvSpPr>
          <p:cNvPr id="13" name="12 Rectángulo">
            <a:hlinkClick r:id="rId8"/>
          </p:cNvPr>
          <p:cNvSpPr/>
          <p:nvPr/>
        </p:nvSpPr>
        <p:spPr>
          <a:xfrm>
            <a:off x="442343" y="414184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Eval-Tec-NOM-005</a:t>
            </a:r>
          </a:p>
        </p:txBody>
      </p:sp>
      <p:sp>
        <p:nvSpPr>
          <p:cNvPr id="14" name="13 Rectángulo">
            <a:hlinkClick r:id="rId9"/>
          </p:cNvPr>
          <p:cNvSpPr/>
          <p:nvPr/>
        </p:nvSpPr>
        <p:spPr>
          <a:xfrm>
            <a:off x="442343" y="4534431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Eval-Tec-NOM-007</a:t>
            </a:r>
          </a:p>
        </p:txBody>
      </p:sp>
      <p:sp>
        <p:nvSpPr>
          <p:cNvPr id="15" name="14 Rectángulo">
            <a:hlinkClick r:id="rId10"/>
          </p:cNvPr>
          <p:cNvSpPr/>
          <p:nvPr/>
        </p:nvSpPr>
        <p:spPr>
          <a:xfrm>
            <a:off x="442346" y="497177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Eval-Tec-NOM-010</a:t>
            </a:r>
          </a:p>
        </p:txBody>
      </p:sp>
      <p:sp>
        <p:nvSpPr>
          <p:cNvPr id="21" name="6 Rectángulo">
            <a:hlinkClick r:id="rId11"/>
          </p:cNvPr>
          <p:cNvSpPr/>
          <p:nvPr/>
        </p:nvSpPr>
        <p:spPr>
          <a:xfrm>
            <a:off x="442343" y="1077198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Contrato prestación de Servicios IM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5791200" y="5372695"/>
            <a:ext cx="285853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Continúa….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1382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hlinkClick r:id="rId2" action="ppaction://hlinkfile"/>
          </p:cNvPr>
          <p:cNvSpPr txBox="1"/>
          <p:nvPr/>
        </p:nvSpPr>
        <p:spPr>
          <a:xfrm>
            <a:off x="397037" y="4908378"/>
            <a:ext cx="63193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 verificación basculas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echa izquierda 3">
            <a:hlinkClick r:id="rId3" action="ppaction://hlinksldjump"/>
          </p:cNvPr>
          <p:cNvSpPr/>
          <p:nvPr/>
        </p:nvSpPr>
        <p:spPr>
          <a:xfrm>
            <a:off x="6716346" y="4379324"/>
            <a:ext cx="1883957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Regresar</a:t>
            </a:r>
            <a:endParaRPr lang="es-MX" sz="2000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05627" y="173449"/>
            <a:ext cx="7448549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7037" y="982626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 de Medición</a:t>
            </a:r>
          </a:p>
        </p:txBody>
      </p:sp>
      <p:sp>
        <p:nvSpPr>
          <p:cNvPr id="16" name="15 Rectángulo">
            <a:hlinkClick r:id="rId4" action="ppaction://hlinkfile"/>
          </p:cNvPr>
          <p:cNvSpPr/>
          <p:nvPr/>
        </p:nvSpPr>
        <p:spPr>
          <a:xfrm>
            <a:off x="397037" y="2528879"/>
            <a:ext cx="74485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Guia_aplic_17020_2000_para_UV_IM</a:t>
            </a:r>
          </a:p>
        </p:txBody>
      </p:sp>
      <p:sp>
        <p:nvSpPr>
          <p:cNvPr id="17" name="16 Rectángulo">
            <a:hlinkClick r:id="rId5" action="ppaction://hlinkfile"/>
          </p:cNvPr>
          <p:cNvSpPr/>
          <p:nvPr/>
        </p:nvSpPr>
        <p:spPr>
          <a:xfrm>
            <a:off x="397036" y="3055667"/>
            <a:ext cx="74485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Lista de instrumentos-ABR-16-CAMBIOS</a:t>
            </a:r>
          </a:p>
        </p:txBody>
      </p:sp>
      <p:sp>
        <p:nvSpPr>
          <p:cNvPr id="18" name="17 Rectángulo">
            <a:hlinkClick r:id="rId6" action="ppaction://hlinkfile"/>
          </p:cNvPr>
          <p:cNvSpPr/>
          <p:nvPr/>
        </p:nvSpPr>
        <p:spPr>
          <a:xfrm>
            <a:off x="397037" y="3561994"/>
            <a:ext cx="74485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Lista-test-IM</a:t>
            </a:r>
          </a:p>
        </p:txBody>
      </p:sp>
      <p:sp>
        <p:nvSpPr>
          <p:cNvPr id="19" name="18 Rectángulo">
            <a:hlinkClick r:id="rId7" action="ppaction://hlinkfile"/>
          </p:cNvPr>
          <p:cNvSpPr/>
          <p:nvPr/>
        </p:nvSpPr>
        <p:spPr>
          <a:xfrm>
            <a:off x="397037" y="3962858"/>
            <a:ext cx="74485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Modif-NOM-010-SCFI</a:t>
            </a:r>
          </a:p>
        </p:txBody>
      </p:sp>
      <p:sp>
        <p:nvSpPr>
          <p:cNvPr id="20" name="19 Rectángulo">
            <a:hlinkClick r:id="rId8" action="ppaction://hlinkfile"/>
          </p:cNvPr>
          <p:cNvSpPr/>
          <p:nvPr/>
        </p:nvSpPr>
        <p:spPr>
          <a:xfrm>
            <a:off x="397036" y="4408801"/>
            <a:ext cx="74485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Oficio_DGN_3162_actualiz_NOM-005</a:t>
            </a:r>
          </a:p>
        </p:txBody>
      </p:sp>
      <p:sp>
        <p:nvSpPr>
          <p:cNvPr id="2" name="CuadroTexto 1">
            <a:hlinkClick r:id="rId9" action="ppaction://hlinkfile"/>
          </p:cNvPr>
          <p:cNvSpPr txBox="1"/>
          <p:nvPr/>
        </p:nvSpPr>
        <p:spPr>
          <a:xfrm>
            <a:off x="397037" y="1719323"/>
            <a:ext cx="8343309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1800" dirty="0" smtClean="0"/>
              <a:t>MP-HP005 Lineamientos para la imagen de las Unidades de Verificación Acreditadas  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97864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205627" y="173449"/>
            <a:ext cx="7448549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3" name="4 Rectángulo"/>
          <p:cNvSpPr/>
          <p:nvPr/>
        </p:nvSpPr>
        <p:spPr>
          <a:xfrm>
            <a:off x="397037" y="982626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 de Medición</a:t>
            </a:r>
          </a:p>
        </p:txBody>
      </p:sp>
      <p:sp>
        <p:nvSpPr>
          <p:cNvPr id="4" name="CuadroTexto 3">
            <a:hlinkClick r:id="rId2" action="ppaction://hlinkfile"/>
          </p:cNvPr>
          <p:cNvSpPr txBox="1"/>
          <p:nvPr/>
        </p:nvSpPr>
        <p:spPr>
          <a:xfrm>
            <a:off x="397037" y="1719323"/>
            <a:ext cx="8343309" cy="4565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1800" dirty="0" smtClean="0"/>
              <a:t>Guía NOM-010-SCFI</a:t>
            </a:r>
            <a:endParaRPr lang="es-MX" sz="1800" dirty="0"/>
          </a:p>
        </p:txBody>
      </p:sp>
      <p:sp>
        <p:nvSpPr>
          <p:cNvPr id="5" name="CuadroTexto 4">
            <a:hlinkClick r:id="rId3" action="ppaction://hlinkfile"/>
          </p:cNvPr>
          <p:cNvSpPr txBox="1"/>
          <p:nvPr/>
        </p:nvSpPr>
        <p:spPr>
          <a:xfrm>
            <a:off x="397033" y="2271668"/>
            <a:ext cx="8343309" cy="4565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1800" dirty="0" smtClean="0"/>
              <a:t>Guía NOM-005-SCFI</a:t>
            </a:r>
            <a:endParaRPr lang="es-MX" sz="1800" dirty="0"/>
          </a:p>
        </p:txBody>
      </p:sp>
      <p:sp>
        <p:nvSpPr>
          <p:cNvPr id="6" name="CuadroTexto 5">
            <a:hlinkClick r:id="rId4" action="ppaction://hlinkfile"/>
          </p:cNvPr>
          <p:cNvSpPr txBox="1"/>
          <p:nvPr/>
        </p:nvSpPr>
        <p:spPr>
          <a:xfrm>
            <a:off x="397034" y="2799600"/>
            <a:ext cx="8343309" cy="4565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1800" dirty="0" smtClean="0"/>
              <a:t>Guía NOM-007-SCFI</a:t>
            </a:r>
            <a:endParaRPr lang="es-MX" sz="1800" dirty="0"/>
          </a:p>
        </p:txBody>
      </p:sp>
      <p:sp>
        <p:nvSpPr>
          <p:cNvPr id="7" name="CuadroTexto 6">
            <a:hlinkClick r:id="rId5" action="ppaction://hlinkfile"/>
          </p:cNvPr>
          <p:cNvSpPr txBox="1"/>
          <p:nvPr/>
        </p:nvSpPr>
        <p:spPr>
          <a:xfrm>
            <a:off x="397034" y="3449309"/>
            <a:ext cx="8343309" cy="4565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1800" dirty="0" smtClean="0"/>
              <a:t>Lista de Verificación IM</a:t>
            </a:r>
            <a:endParaRPr lang="es-MX" sz="1800" dirty="0"/>
          </a:p>
        </p:txBody>
      </p:sp>
      <p:sp>
        <p:nvSpPr>
          <p:cNvPr id="8" name="CuadroTexto 7">
            <a:hlinkClick r:id="rId6" action="ppaction://hlinkfile"/>
          </p:cNvPr>
          <p:cNvSpPr txBox="1"/>
          <p:nvPr/>
        </p:nvSpPr>
        <p:spPr>
          <a:xfrm>
            <a:off x="397035" y="4134112"/>
            <a:ext cx="8343309" cy="4565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1800" dirty="0" smtClean="0"/>
              <a:t>Contrato de prestación de Servicio IM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700172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218868" y="99000"/>
            <a:ext cx="834137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95641" y="583364"/>
            <a:ext cx="74485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Medio Ambiente y Recursos Naturales</a:t>
            </a:r>
          </a:p>
        </p:txBody>
      </p:sp>
      <p:sp>
        <p:nvSpPr>
          <p:cNvPr id="7" name="6 Rectángulo">
            <a:hlinkClick r:id="rId2" action="ppaction://hlinkfile"/>
          </p:cNvPr>
          <p:cNvSpPr/>
          <p:nvPr/>
        </p:nvSpPr>
        <p:spPr>
          <a:xfrm>
            <a:off x="826296" y="1812987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Alcances-NOM-013-SEMARNAT</a:t>
            </a:r>
          </a:p>
        </p:txBody>
      </p:sp>
      <p:sp>
        <p:nvSpPr>
          <p:cNvPr id="8" name="7 Rectángulo">
            <a:hlinkClick r:id="rId3" action="ppaction://hlinkfile"/>
          </p:cNvPr>
          <p:cNvSpPr/>
          <p:nvPr/>
        </p:nvSpPr>
        <p:spPr>
          <a:xfrm>
            <a:off x="826297" y="236905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Alcances-NOM-016-SEMARNAT</a:t>
            </a:r>
          </a:p>
        </p:txBody>
      </p:sp>
      <p:sp>
        <p:nvSpPr>
          <p:cNvPr id="9" name="8 Rectángulo">
            <a:hlinkClick r:id="rId4" action="ppaction://hlinkfile"/>
          </p:cNvPr>
          <p:cNvSpPr/>
          <p:nvPr/>
        </p:nvSpPr>
        <p:spPr>
          <a:xfrm>
            <a:off x="826297" y="2876883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Lineamientos_aprob_SEMARNAT</a:t>
            </a: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>
            <a:hlinkClick r:id="rId5" action="ppaction://hlinkfile"/>
          </p:cNvPr>
          <p:cNvSpPr/>
          <p:nvPr/>
        </p:nvSpPr>
        <p:spPr>
          <a:xfrm>
            <a:off x="826298" y="341926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NMX-AA-164-SCFI-2013</a:t>
            </a:r>
          </a:p>
        </p:txBody>
      </p:sp>
      <p:sp>
        <p:nvSpPr>
          <p:cNvPr id="11" name="10 Rectángulo">
            <a:hlinkClick r:id="rId6" action="ppaction://hlinkfile"/>
          </p:cNvPr>
          <p:cNvSpPr/>
          <p:nvPr/>
        </p:nvSpPr>
        <p:spPr>
          <a:xfrm>
            <a:off x="826299" y="396164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NOM-083-SEMARNAT-2003</a:t>
            </a:r>
          </a:p>
        </p:txBody>
      </p:sp>
      <p:sp>
        <p:nvSpPr>
          <p:cNvPr id="12" name="11 Rectángulo">
            <a:hlinkClick r:id="rId7" action="ppaction://hlinkfile"/>
          </p:cNvPr>
          <p:cNvSpPr/>
          <p:nvPr/>
        </p:nvSpPr>
        <p:spPr>
          <a:xfrm>
            <a:off x="826299" y="442522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NOM-013-SEMARNAT</a:t>
            </a:r>
          </a:p>
        </p:txBody>
      </p:sp>
      <p:sp>
        <p:nvSpPr>
          <p:cNvPr id="13" name="12 Rectángulo">
            <a:hlinkClick r:id="rId7" action="ppaction://hlinkfile"/>
          </p:cNvPr>
          <p:cNvSpPr/>
          <p:nvPr/>
        </p:nvSpPr>
        <p:spPr>
          <a:xfrm>
            <a:off x="826300" y="5073779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NOM-083_Rellenos_sanitarios</a:t>
            </a:r>
          </a:p>
        </p:txBody>
      </p:sp>
      <p:sp>
        <p:nvSpPr>
          <p:cNvPr id="23" name="22 Rectángulo">
            <a:hlinkClick r:id="rId8" action="ppaction://hlinkfile"/>
          </p:cNvPr>
          <p:cNvSpPr/>
          <p:nvPr/>
        </p:nvSpPr>
        <p:spPr>
          <a:xfrm>
            <a:off x="826295" y="1279897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Convocatoria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SMAR022311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5791200" y="5372695"/>
            <a:ext cx="285853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Continúa….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1382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 izquierda 3">
            <a:hlinkClick r:id="rId2" action="ppaction://hlinksldjump"/>
          </p:cNvPr>
          <p:cNvSpPr/>
          <p:nvPr/>
        </p:nvSpPr>
        <p:spPr>
          <a:xfrm>
            <a:off x="6997464" y="5205610"/>
            <a:ext cx="1493451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218868" y="99000"/>
            <a:ext cx="834137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95641" y="611107"/>
            <a:ext cx="74485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Medio Ambiente y Recursos Naturales</a:t>
            </a:r>
          </a:p>
        </p:txBody>
      </p:sp>
      <p:sp>
        <p:nvSpPr>
          <p:cNvPr id="14" name="13 Rectángulo">
            <a:hlinkClick r:id="rId3" action="ppaction://hlinkfile"/>
          </p:cNvPr>
          <p:cNvSpPr/>
          <p:nvPr/>
        </p:nvSpPr>
        <p:spPr>
          <a:xfrm>
            <a:off x="549676" y="126931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Perfil_ET_NOM_013_138</a:t>
            </a:r>
          </a:p>
        </p:txBody>
      </p:sp>
      <p:sp>
        <p:nvSpPr>
          <p:cNvPr id="15" name="14 Rectángulo">
            <a:hlinkClick r:id="rId4" action="ppaction://hlinkfile"/>
          </p:cNvPr>
          <p:cNvSpPr/>
          <p:nvPr/>
        </p:nvSpPr>
        <p:spPr>
          <a:xfrm>
            <a:off x="549676" y="1780444"/>
            <a:ext cx="781172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Perfil_ET_NOM_055_056_057_085_097_098_115_117_130_133_145</a:t>
            </a:r>
          </a:p>
        </p:txBody>
      </p:sp>
      <p:sp>
        <p:nvSpPr>
          <p:cNvPr id="16" name="15 Rectángulo">
            <a:hlinkClick r:id="rId5" action="ppaction://hlinkfile"/>
          </p:cNvPr>
          <p:cNvSpPr/>
          <p:nvPr/>
        </p:nvSpPr>
        <p:spPr>
          <a:xfrm>
            <a:off x="549676" y="227386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Perfil_UV_NOM_013_138</a:t>
            </a:r>
          </a:p>
        </p:txBody>
      </p:sp>
      <p:sp>
        <p:nvSpPr>
          <p:cNvPr id="17" name="16 Rectángulo">
            <a:hlinkClick r:id="rId6" action="ppaction://hlinkfile"/>
          </p:cNvPr>
          <p:cNvSpPr/>
          <p:nvPr/>
        </p:nvSpPr>
        <p:spPr>
          <a:xfrm>
            <a:off x="549676" y="2795098"/>
            <a:ext cx="80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Perfil_UV_NOM_055_056_057_085_097_098_115_117_130_133_145</a:t>
            </a:r>
          </a:p>
        </p:txBody>
      </p:sp>
      <p:sp>
        <p:nvSpPr>
          <p:cNvPr id="18" name="17 Rectángulo">
            <a:hlinkClick r:id="rId7" action="ppaction://hlinkfile"/>
          </p:cNvPr>
          <p:cNvSpPr/>
          <p:nvPr/>
        </p:nvSpPr>
        <p:spPr>
          <a:xfrm>
            <a:off x="549676" y="3191232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Perfil_UV_NOM_87</a:t>
            </a:r>
          </a:p>
        </p:txBody>
      </p:sp>
      <p:sp>
        <p:nvSpPr>
          <p:cNvPr id="19" name="18 Rectángulo">
            <a:hlinkClick r:id="rId8" action="ppaction://hlinkfile"/>
          </p:cNvPr>
          <p:cNvSpPr/>
          <p:nvPr/>
        </p:nvSpPr>
        <p:spPr>
          <a:xfrm>
            <a:off x="549676" y="3612058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Perfiles_calif_ET_para_formar_parte_PNE_ema</a:t>
            </a: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Rectángulo">
            <a:hlinkClick r:id="rId9" action="ppaction://hlinkfile"/>
          </p:cNvPr>
          <p:cNvSpPr/>
          <p:nvPr/>
        </p:nvSpPr>
        <p:spPr>
          <a:xfrm>
            <a:off x="549676" y="4140086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Req-Personal-NOM-013-NOM-016</a:t>
            </a:r>
          </a:p>
        </p:txBody>
      </p:sp>
      <p:sp>
        <p:nvSpPr>
          <p:cNvPr id="21" name="20 Rectángulo">
            <a:hlinkClick r:id="rId10" action="ppaction://hlinkfile"/>
          </p:cNvPr>
          <p:cNvSpPr/>
          <p:nvPr/>
        </p:nvSpPr>
        <p:spPr>
          <a:xfrm>
            <a:off x="549676" y="4672848"/>
            <a:ext cx="74485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2  NMXAA164SCFI2013</a:t>
            </a:r>
          </a:p>
        </p:txBody>
      </p:sp>
    </p:spTree>
    <p:extLst>
      <p:ext uri="{BB962C8B-B14F-4D97-AF65-F5344CB8AC3E}">
        <p14:creationId xmlns:p14="http://schemas.microsoft.com/office/powerpoint/2010/main" val="401749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hlinkClick r:id="rId2" action="ppaction://hlinkfile"/>
          </p:cNvPr>
          <p:cNvSpPr txBox="1"/>
          <p:nvPr/>
        </p:nvSpPr>
        <p:spPr>
          <a:xfrm>
            <a:off x="402852" y="4314243"/>
            <a:ext cx="718608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Matriz de criterios NOM- 154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echa izquierda 3">
            <a:hlinkClick r:id="rId3" action="ppaction://hlinksldjump"/>
          </p:cNvPr>
          <p:cNvSpPr/>
          <p:nvPr/>
        </p:nvSpPr>
        <p:spPr>
          <a:xfrm>
            <a:off x="7378700" y="5295900"/>
            <a:ext cx="1485214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2875" y="295275"/>
            <a:ext cx="7448549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31134" y="662828"/>
            <a:ext cx="7448549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</a:p>
        </p:txBody>
      </p:sp>
      <p:sp>
        <p:nvSpPr>
          <p:cNvPr id="7" name="6 Rectángulo">
            <a:hlinkClick r:id="rId4" action="ppaction://hlinkfile"/>
          </p:cNvPr>
          <p:cNvSpPr/>
          <p:nvPr/>
        </p:nvSpPr>
        <p:spPr>
          <a:xfrm>
            <a:off x="402852" y="1229612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NOM-154</a:t>
            </a:r>
          </a:p>
        </p:txBody>
      </p:sp>
      <p:sp>
        <p:nvSpPr>
          <p:cNvPr id="8" name="7 Rectángulo">
            <a:hlinkClick r:id="rId5" action="ppaction://hlinkfile"/>
          </p:cNvPr>
          <p:cNvSpPr/>
          <p:nvPr/>
        </p:nvSpPr>
        <p:spPr>
          <a:xfrm>
            <a:off x="402852" y="1608231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Producto Café- Chiapas</a:t>
            </a:r>
          </a:p>
        </p:txBody>
      </p:sp>
      <p:sp>
        <p:nvSpPr>
          <p:cNvPr id="9" name="8 Rectángulo">
            <a:hlinkClick r:id="rId6" action="ppaction://hlinkfile"/>
          </p:cNvPr>
          <p:cNvSpPr/>
          <p:nvPr/>
        </p:nvSpPr>
        <p:spPr>
          <a:xfrm>
            <a:off x="402852" y="2059233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Producto Café- Veracruz</a:t>
            </a:r>
          </a:p>
        </p:txBody>
      </p:sp>
      <p:sp>
        <p:nvSpPr>
          <p:cNvPr id="10" name="9 Rectángulo">
            <a:hlinkClick r:id="rId7" action="ppaction://hlinkfile"/>
          </p:cNvPr>
          <p:cNvSpPr/>
          <p:nvPr/>
        </p:nvSpPr>
        <p:spPr>
          <a:xfrm>
            <a:off x="402852" y="2510235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Producto Extintores</a:t>
            </a:r>
          </a:p>
        </p:txBody>
      </p:sp>
      <p:sp>
        <p:nvSpPr>
          <p:cNvPr id="11" name="10 Rectángulo">
            <a:hlinkClick r:id="rId8" action="ppaction://hlinkfile"/>
          </p:cNvPr>
          <p:cNvSpPr/>
          <p:nvPr/>
        </p:nvSpPr>
        <p:spPr>
          <a:xfrm>
            <a:off x="402852" y="2961237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Producto Leche y Jamón</a:t>
            </a:r>
          </a:p>
        </p:txBody>
      </p:sp>
      <p:sp>
        <p:nvSpPr>
          <p:cNvPr id="12" name="11 Rectángulo">
            <a:hlinkClick r:id="rId9" action="ppaction://hlinkfile"/>
          </p:cNvPr>
          <p:cNvSpPr/>
          <p:nvPr/>
        </p:nvSpPr>
        <p:spPr>
          <a:xfrm>
            <a:off x="402852" y="3412239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</a:t>
            </a:r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Uvs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Información Comercial Producto</a:t>
            </a:r>
          </a:p>
        </p:txBody>
      </p:sp>
      <p:sp>
        <p:nvSpPr>
          <p:cNvPr id="13" name="12 Rectángulo">
            <a:hlinkClick r:id="rId10" action="ppaction://hlinkfile"/>
          </p:cNvPr>
          <p:cNvSpPr/>
          <p:nvPr/>
        </p:nvSpPr>
        <p:spPr>
          <a:xfrm>
            <a:off x="402852" y="3863241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NOM- 154</a:t>
            </a:r>
          </a:p>
        </p:txBody>
      </p:sp>
    </p:spTree>
    <p:extLst>
      <p:ext uri="{BB962C8B-B14F-4D97-AF65-F5344CB8AC3E}">
        <p14:creationId xmlns:p14="http://schemas.microsoft.com/office/powerpoint/2010/main" val="32659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-255373" y="669416"/>
            <a:ext cx="88392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ctr">
              <a:defRPr sz="2800" b="1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MX" dirty="0"/>
              <a:t>CARPETA 1 – PROCEDIMIENTOS Y POLÍTICAS</a:t>
            </a:r>
          </a:p>
        </p:txBody>
      </p:sp>
      <p:sp>
        <p:nvSpPr>
          <p:cNvPr id="4" name="6 CuadroTexto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426663" y="2996658"/>
            <a:ext cx="4505263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MP-TS110 – Evaluaciones Remotas</a:t>
            </a:r>
          </a:p>
        </p:txBody>
      </p:sp>
      <p:sp>
        <p:nvSpPr>
          <p:cNvPr id="7" name="11 CuadroTexto">
            <a:hlinkClick r:id="rId4" action="ppaction://hlinkfile"/>
          </p:cNvPr>
          <p:cNvSpPr txBox="1">
            <a:spLocks noChangeArrowheads="1"/>
          </p:cNvSpPr>
          <p:nvPr/>
        </p:nvSpPr>
        <p:spPr bwMode="auto">
          <a:xfrm>
            <a:off x="389731" y="4328979"/>
            <a:ext cx="6374493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MP-HE011 – Guía de Aplicación 17020-2014 para UV</a:t>
            </a:r>
          </a:p>
        </p:txBody>
      </p:sp>
      <p:sp>
        <p:nvSpPr>
          <p:cNvPr id="9" name="6 CuadroTexto">
            <a:hlinkClick r:id="rId5" action="ppaction://hlinkfile"/>
          </p:cNvPr>
          <p:cNvSpPr txBox="1">
            <a:spLocks noChangeArrowheads="1"/>
          </p:cNvSpPr>
          <p:nvPr/>
        </p:nvSpPr>
        <p:spPr bwMode="auto">
          <a:xfrm>
            <a:off x="389731" y="2093882"/>
            <a:ext cx="6471891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MP-CP033 – Comisión de Suspensión y Cancelación</a:t>
            </a:r>
          </a:p>
        </p:txBody>
      </p:sp>
      <p:sp>
        <p:nvSpPr>
          <p:cNvPr id="10" name="8 CuadroTexto">
            <a:hlinkClick r:id="rId6" action="ppaction://hlinkfile"/>
          </p:cNvPr>
          <p:cNvSpPr txBox="1">
            <a:spLocks noChangeArrowheads="1"/>
          </p:cNvSpPr>
          <p:nvPr/>
        </p:nvSpPr>
        <p:spPr bwMode="auto">
          <a:xfrm>
            <a:off x="426663" y="2539717"/>
            <a:ext cx="6545757" cy="38048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</a:rPr>
              <a:t>Diagrama de Proceso de Evaluación y Acreditación </a:t>
            </a:r>
          </a:p>
        </p:txBody>
      </p:sp>
      <p:sp>
        <p:nvSpPr>
          <p:cNvPr id="15" name="Flecha izquierda 14">
            <a:hlinkClick r:id="rId7" action="ppaction://hlinksldjump"/>
          </p:cNvPr>
          <p:cNvSpPr/>
          <p:nvPr/>
        </p:nvSpPr>
        <p:spPr>
          <a:xfrm>
            <a:off x="7245614" y="4927600"/>
            <a:ext cx="1432719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5" name="4 Rectángulo">
            <a:hlinkClick r:id="rId8" action="ppaction://hlinkfile"/>
          </p:cNvPr>
          <p:cNvSpPr/>
          <p:nvPr/>
        </p:nvSpPr>
        <p:spPr>
          <a:xfrm>
            <a:off x="389731" y="1602051"/>
            <a:ext cx="61452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Lineamientos para Suspensión y Cancelación </a:t>
            </a:r>
            <a:endParaRPr lang="es-MX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15 Rectángulo">
            <a:hlinkClick r:id="rId9" action="ppaction://hlinkfile"/>
          </p:cNvPr>
          <p:cNvSpPr/>
          <p:nvPr/>
        </p:nvSpPr>
        <p:spPr>
          <a:xfrm>
            <a:off x="389731" y="3914839"/>
            <a:ext cx="57218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MP-TS026 </a:t>
            </a:r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Muestreo de Evaluación de </a:t>
            </a:r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</a:t>
            </a:r>
          </a:p>
        </p:txBody>
      </p:sp>
      <p:sp>
        <p:nvSpPr>
          <p:cNvPr id="17" name="16 Rectángulo">
            <a:hlinkClick r:id="rId10"/>
          </p:cNvPr>
          <p:cNvSpPr/>
          <p:nvPr/>
        </p:nvSpPr>
        <p:spPr>
          <a:xfrm>
            <a:off x="389731" y="3476018"/>
            <a:ext cx="69889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MP-TS072 </a:t>
            </a:r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Atención y seguimientos a comentarios</a:t>
            </a:r>
            <a:endParaRPr lang="es-MX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>
            <a:hlinkClick r:id="rId11" action="ppaction://hlinkfile"/>
          </p:cNvPr>
          <p:cNvSpPr/>
          <p:nvPr/>
        </p:nvSpPr>
        <p:spPr>
          <a:xfrm>
            <a:off x="389731" y="4709459"/>
            <a:ext cx="65457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MP-HE002- Evaluación de competencia técnica de verificadores</a:t>
            </a:r>
            <a:endParaRPr lang="es-MX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09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hlinkClick r:id="rId2" action="ppaction://hlinkfile"/>
          </p:cNvPr>
          <p:cNvSpPr txBox="1"/>
          <p:nvPr/>
        </p:nvSpPr>
        <p:spPr>
          <a:xfrm>
            <a:off x="326773" y="3230417"/>
            <a:ext cx="866749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ACUERDO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por el que se establecen los requisitos y especificaciones para la aprobación de órganos de </a:t>
            </a:r>
            <a:r>
              <a:rPr 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coadyuvancia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en la evaluación de la conformidad de las disposiciones legales competencia de la Secretaría de Agricultura, Ganadería, Desarrollo Rural, Pesca y Alimentación a través del Servicio Nacional de Sanidad, Inocuidad y Calidad Agroalimentaria.</a:t>
            </a:r>
            <a:endParaRPr lang="es-E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echa izquierda 3">
            <a:hlinkClick r:id="rId3" action="ppaction://hlinksldjump"/>
          </p:cNvPr>
          <p:cNvSpPr/>
          <p:nvPr/>
        </p:nvSpPr>
        <p:spPr>
          <a:xfrm>
            <a:off x="7294033" y="5177367"/>
            <a:ext cx="1615566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228462"/>
            <a:ext cx="7640851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6772" y="775381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Salud animal</a:t>
            </a:r>
          </a:p>
        </p:txBody>
      </p:sp>
      <p:sp>
        <p:nvSpPr>
          <p:cNvPr id="7" name="6 Rectángulo">
            <a:hlinkClick r:id="rId4" action="ppaction://hlinkfile"/>
          </p:cNvPr>
          <p:cNvSpPr/>
          <p:nvPr/>
        </p:nvSpPr>
        <p:spPr>
          <a:xfrm>
            <a:off x="326772" y="1186606"/>
            <a:ext cx="7911792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Catálogo de Pruebas de Sanidad Acuícola y Ampliación Residuos Tóxicos.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8490" y="1615146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Sanidad Vegetal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>
            <a:hlinkClick r:id="rId5" action="ppaction://hlinkfile"/>
          </p:cNvPr>
          <p:cNvSpPr/>
          <p:nvPr/>
        </p:nvSpPr>
        <p:spPr>
          <a:xfrm>
            <a:off x="326772" y="2071681"/>
            <a:ext cx="7911792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Aplicación NMX-EC-17020-IMNC para UV en Sanidad Vegetal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26772" y="2630787"/>
            <a:ext cx="744854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Salud Animal, Sanidad Vegetal y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Fitozoosanidad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7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165750"/>
            <a:ext cx="8171935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ctr">
              <a:defRPr sz="2800" b="1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MX" dirty="0"/>
              <a:t>CARPETA 2 – </a:t>
            </a:r>
            <a:r>
              <a:rPr lang="es-MX" dirty="0" smtClean="0"/>
              <a:t>CONTRATOS PARA EVALUADORES</a:t>
            </a:r>
            <a:endParaRPr lang="es-MX" dirty="0"/>
          </a:p>
        </p:txBody>
      </p:sp>
      <p:sp>
        <p:nvSpPr>
          <p:cNvPr id="15" name="Flecha izquierda 14">
            <a:hlinkClick r:id="rId3" action="ppaction://hlinksldjump"/>
          </p:cNvPr>
          <p:cNvSpPr/>
          <p:nvPr/>
        </p:nvSpPr>
        <p:spPr>
          <a:xfrm>
            <a:off x="7378700" y="5295900"/>
            <a:ext cx="1559354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3" name="CuadroTexto 2">
            <a:hlinkClick r:id="rId4" action="ppaction://hlinkfile"/>
          </p:cNvPr>
          <p:cNvSpPr txBox="1"/>
          <p:nvPr/>
        </p:nvSpPr>
        <p:spPr>
          <a:xfrm>
            <a:off x="354225" y="1956278"/>
            <a:ext cx="8377882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2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Contrato persona física</a:t>
            </a:r>
          </a:p>
        </p:txBody>
      </p:sp>
      <p:sp>
        <p:nvSpPr>
          <p:cNvPr id="4" name="CuadroTexto 3">
            <a:hlinkClick r:id="rId5" action="ppaction://hlinkfile"/>
          </p:cNvPr>
          <p:cNvSpPr txBox="1"/>
          <p:nvPr/>
        </p:nvSpPr>
        <p:spPr>
          <a:xfrm>
            <a:off x="354225" y="2455120"/>
            <a:ext cx="7554097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2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Contrato persona física Honorifico</a:t>
            </a:r>
          </a:p>
        </p:txBody>
      </p:sp>
      <p:sp>
        <p:nvSpPr>
          <p:cNvPr id="6" name="CuadroTexto 5">
            <a:hlinkClick r:id="rId6" action="ppaction://hlinkfile"/>
          </p:cNvPr>
          <p:cNvSpPr txBox="1"/>
          <p:nvPr/>
        </p:nvSpPr>
        <p:spPr>
          <a:xfrm>
            <a:off x="354225" y="2972448"/>
            <a:ext cx="6351373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2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Contrato persona moral</a:t>
            </a:r>
          </a:p>
        </p:txBody>
      </p:sp>
      <p:sp>
        <p:nvSpPr>
          <p:cNvPr id="10" name="CuadroTexto 9">
            <a:hlinkClick r:id="rId7" action="ppaction://hlinkfile"/>
          </p:cNvPr>
          <p:cNvSpPr txBox="1"/>
          <p:nvPr/>
        </p:nvSpPr>
        <p:spPr>
          <a:xfrm>
            <a:off x="354225" y="3435668"/>
            <a:ext cx="6351373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2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Contrato persona moral Honorifico</a:t>
            </a:r>
          </a:p>
        </p:txBody>
      </p:sp>
      <p:sp>
        <p:nvSpPr>
          <p:cNvPr id="8" name="CuadroTexto 7">
            <a:hlinkClick r:id="rId8" action="ppaction://hlinkfile"/>
          </p:cNvPr>
          <p:cNvSpPr txBox="1"/>
          <p:nvPr/>
        </p:nvSpPr>
        <p:spPr>
          <a:xfrm>
            <a:off x="354225" y="4033242"/>
            <a:ext cx="4744995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2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Contrato Dependencia</a:t>
            </a:r>
          </a:p>
        </p:txBody>
      </p:sp>
    </p:spTree>
    <p:extLst>
      <p:ext uri="{BB962C8B-B14F-4D97-AF65-F5344CB8AC3E}">
        <p14:creationId xmlns:p14="http://schemas.microsoft.com/office/powerpoint/2010/main" val="5290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234094"/>
            <a:ext cx="805180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ctr">
              <a:defRPr sz="2800" b="1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MX" dirty="0"/>
              <a:t>CARPETA 3 – </a:t>
            </a:r>
            <a:r>
              <a:rPr lang="es-MX" dirty="0" smtClean="0"/>
              <a:t>DOCUMENTOS DE EVALUACIÓN</a:t>
            </a:r>
            <a:endParaRPr lang="es-MX" dirty="0"/>
          </a:p>
        </p:txBody>
      </p:sp>
      <p:sp>
        <p:nvSpPr>
          <p:cNvPr id="9" name="Flecha izquierda 8">
            <a:hlinkClick r:id="rId3" action="ppaction://hlinksldjump"/>
          </p:cNvPr>
          <p:cNvSpPr/>
          <p:nvPr/>
        </p:nvSpPr>
        <p:spPr>
          <a:xfrm>
            <a:off x="7378700" y="5295900"/>
            <a:ext cx="1501689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4" name="CuadroTexto 3">
            <a:hlinkClick r:id="rId4" action="ppaction://hlinkfile"/>
          </p:cNvPr>
          <p:cNvSpPr txBox="1"/>
          <p:nvPr/>
        </p:nvSpPr>
        <p:spPr>
          <a:xfrm>
            <a:off x="414867" y="1507067"/>
            <a:ext cx="8161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smtClean="0"/>
              <a:t>MP-TS026 Muestreo del proceso de evaluación de unidades de verificación (organismos de inspección)</a:t>
            </a:r>
            <a:endParaRPr lang="es-MX" dirty="0"/>
          </a:p>
        </p:txBody>
      </p:sp>
      <p:sp>
        <p:nvSpPr>
          <p:cNvPr id="5" name="CuadroTexto 4">
            <a:hlinkClick r:id="rId5" action="ppaction://hlinkfile"/>
          </p:cNvPr>
          <p:cNvSpPr txBox="1"/>
          <p:nvPr/>
        </p:nvSpPr>
        <p:spPr>
          <a:xfrm>
            <a:off x="414867" y="2307704"/>
            <a:ext cx="846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s-MX" dirty="0"/>
              <a:t>FOR-UV-016 Plan de Evaluación </a:t>
            </a:r>
          </a:p>
        </p:txBody>
      </p:sp>
      <p:sp>
        <p:nvSpPr>
          <p:cNvPr id="7" name="CuadroTexto 6">
            <a:hlinkClick r:id="rId6" action="ppaction://hlinkfile"/>
          </p:cNvPr>
          <p:cNvSpPr txBox="1"/>
          <p:nvPr/>
        </p:nvSpPr>
        <p:spPr>
          <a:xfrm>
            <a:off x="414867" y="3846689"/>
            <a:ext cx="846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s-MX" dirty="0" smtClean="0"/>
              <a:t>FOR-UV-013 Registro de No Conformidad</a:t>
            </a:r>
            <a:endParaRPr lang="es-MX" dirty="0"/>
          </a:p>
        </p:txBody>
      </p:sp>
      <p:sp>
        <p:nvSpPr>
          <p:cNvPr id="8" name="CuadroTexto 7">
            <a:hlinkClick r:id="rId7" action="ppaction://hlinkfile"/>
          </p:cNvPr>
          <p:cNvSpPr txBox="1"/>
          <p:nvPr/>
        </p:nvSpPr>
        <p:spPr>
          <a:xfrm>
            <a:off x="414867" y="3355317"/>
            <a:ext cx="846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s-MX" dirty="0" smtClean="0"/>
              <a:t>FOR-UV-012 Notas del evaluador </a:t>
            </a:r>
            <a:endParaRPr lang="es-MX" dirty="0"/>
          </a:p>
        </p:txBody>
      </p:sp>
      <p:sp>
        <p:nvSpPr>
          <p:cNvPr id="10" name="CuadroTexto 9">
            <a:hlinkClick r:id="rId8" action="ppaction://hlinkfile"/>
          </p:cNvPr>
          <p:cNvSpPr txBox="1"/>
          <p:nvPr/>
        </p:nvSpPr>
        <p:spPr>
          <a:xfrm>
            <a:off x="414867" y="2799076"/>
            <a:ext cx="846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s-MX" dirty="0" smtClean="0"/>
              <a:t>FOR-AC-051 Informe </a:t>
            </a:r>
            <a:r>
              <a:rPr lang="es-MX" dirty="0"/>
              <a:t>de Evaluación </a:t>
            </a:r>
          </a:p>
        </p:txBody>
      </p:sp>
      <p:sp>
        <p:nvSpPr>
          <p:cNvPr id="11" name="CuadroTexto 10">
            <a:hlinkClick r:id="rId9" action="ppaction://hlinkfile"/>
          </p:cNvPr>
          <p:cNvSpPr txBox="1"/>
          <p:nvPr/>
        </p:nvSpPr>
        <p:spPr>
          <a:xfrm>
            <a:off x="414867" y="4435196"/>
            <a:ext cx="846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s-MX" dirty="0" smtClean="0"/>
              <a:t>FOR-AC-021 Registro de participación en evaluaciones</a:t>
            </a:r>
            <a:endParaRPr lang="es-MX" dirty="0"/>
          </a:p>
        </p:txBody>
      </p:sp>
      <p:sp>
        <p:nvSpPr>
          <p:cNvPr id="12" name="CuadroTexto 11">
            <a:hlinkClick r:id="rId10" action="ppaction://hlinkfile"/>
          </p:cNvPr>
          <p:cNvSpPr txBox="1"/>
          <p:nvPr/>
        </p:nvSpPr>
        <p:spPr>
          <a:xfrm>
            <a:off x="414867" y="4926568"/>
            <a:ext cx="846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s-MX" dirty="0" smtClean="0"/>
              <a:t>FOR-AC-059 Minuta de Acuerdos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77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331788"/>
            <a:ext cx="78105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ctr">
              <a:defRPr sz="2800" b="1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MX" dirty="0"/>
              <a:t>CARPETA 4 – OTROS DOCUMENTOS</a:t>
            </a:r>
          </a:p>
        </p:txBody>
      </p:sp>
      <p:sp>
        <p:nvSpPr>
          <p:cNvPr id="9" name="2 CuadroTexto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498475" y="1527175"/>
            <a:ext cx="5035600" cy="31892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</a:rPr>
              <a:t>MP-BE003 – Utilización de símbolo de acreditación</a:t>
            </a:r>
          </a:p>
        </p:txBody>
      </p:sp>
      <p:sp>
        <p:nvSpPr>
          <p:cNvPr id="10" name="5 CuadroTexto">
            <a:hlinkClick r:id="rId4" action="ppaction://hlinkfile"/>
          </p:cNvPr>
          <p:cNvSpPr txBox="1">
            <a:spLocks noChangeArrowheads="1"/>
          </p:cNvSpPr>
          <p:nvPr/>
        </p:nvSpPr>
        <p:spPr bwMode="auto">
          <a:xfrm>
            <a:off x="498475" y="2079625"/>
            <a:ext cx="3721138" cy="31892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1600" b="1" dirty="0">
                <a:solidFill>
                  <a:schemeClr val="bg2">
                    <a:lumMod val="10000"/>
                  </a:schemeClr>
                </a:solidFill>
              </a:rPr>
              <a:t>MP-TS080 – Situaciones Indeseables </a:t>
            </a:r>
          </a:p>
        </p:txBody>
      </p:sp>
      <p:sp>
        <p:nvSpPr>
          <p:cNvPr id="11" name="6 CuadroTexto">
            <a:hlinkClick r:id="rId5" action="ppaction://hlinkfile"/>
          </p:cNvPr>
          <p:cNvSpPr txBox="1">
            <a:spLocks noChangeArrowheads="1"/>
          </p:cNvSpPr>
          <p:nvPr/>
        </p:nvSpPr>
        <p:spPr bwMode="auto">
          <a:xfrm>
            <a:off x="498475" y="3184525"/>
            <a:ext cx="4741417" cy="31892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</a:rPr>
              <a:t>MP-CP032 – Designación de operación de </a:t>
            </a:r>
            <a:r>
              <a:rPr lang="es-MX" sz="1600" b="1" dirty="0" err="1" smtClean="0">
                <a:solidFill>
                  <a:schemeClr val="bg2">
                    <a:lumMod val="10000"/>
                  </a:schemeClr>
                </a:solidFill>
              </a:rPr>
              <a:t>COTs</a:t>
            </a:r>
            <a:endParaRPr lang="es-MX" sz="1600" b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8 CuadroTexto">
            <a:hlinkClick r:id="rId6" action="ppaction://hlinkfile"/>
          </p:cNvPr>
          <p:cNvSpPr txBox="1">
            <a:spLocks noChangeArrowheads="1"/>
          </p:cNvSpPr>
          <p:nvPr/>
        </p:nvSpPr>
        <p:spPr bwMode="auto">
          <a:xfrm>
            <a:off x="498475" y="2632075"/>
            <a:ext cx="3722741" cy="31892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1600" b="1" dirty="0">
                <a:solidFill>
                  <a:schemeClr val="bg2">
                    <a:lumMod val="10000"/>
                  </a:schemeClr>
                </a:solidFill>
              </a:rPr>
              <a:t>MP-TS096 – Situaciones Particulares </a:t>
            </a:r>
          </a:p>
        </p:txBody>
      </p:sp>
      <p:sp>
        <p:nvSpPr>
          <p:cNvPr id="13" name="9 CuadroTexto">
            <a:hlinkClick r:id="rId7" action="ppaction://hlinkfile"/>
          </p:cNvPr>
          <p:cNvSpPr txBox="1">
            <a:spLocks noChangeArrowheads="1"/>
          </p:cNvSpPr>
          <p:nvPr/>
        </p:nvSpPr>
        <p:spPr bwMode="auto">
          <a:xfrm>
            <a:off x="498475" y="3736975"/>
            <a:ext cx="5189488" cy="31892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</a:rPr>
              <a:t>MP-CP033 – Comisión de Suspensión y Cancelación</a:t>
            </a:r>
          </a:p>
        </p:txBody>
      </p:sp>
      <p:sp>
        <p:nvSpPr>
          <p:cNvPr id="14" name="Rectángulo 13">
            <a:hlinkClick r:id="rId8" action="ppaction://hlinkfile"/>
          </p:cNvPr>
          <p:cNvSpPr/>
          <p:nvPr/>
        </p:nvSpPr>
        <p:spPr>
          <a:xfrm>
            <a:off x="498475" y="4289425"/>
            <a:ext cx="8645525" cy="31892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MP-TS105 – Adopta  </a:t>
            </a:r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un </a:t>
            </a: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Organismo de Evaluación de la Conformidad</a:t>
            </a:r>
            <a:endParaRPr lang="es-MX" sz="1600" b="1" dirty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5" name="Rectángulo 14">
            <a:hlinkClick r:id="rId9" action="ppaction://hlinkfile"/>
          </p:cNvPr>
          <p:cNvSpPr/>
          <p:nvPr/>
        </p:nvSpPr>
        <p:spPr>
          <a:xfrm>
            <a:off x="498475" y="4792662"/>
            <a:ext cx="8645525" cy="31892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MP-TS089 – Servicios a </a:t>
            </a:r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clientes </a:t>
            </a: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maduros</a:t>
            </a:r>
            <a:endParaRPr lang="es-MX" sz="1600" b="1" dirty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6" name="Flecha izquierda 15">
            <a:hlinkClick r:id="rId10" action="ppaction://hlinksldjump"/>
          </p:cNvPr>
          <p:cNvSpPr/>
          <p:nvPr/>
        </p:nvSpPr>
        <p:spPr>
          <a:xfrm>
            <a:off x="7378700" y="5295900"/>
            <a:ext cx="1338213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sz="1600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17" name="CuadroTexto 16">
            <a:hlinkClick r:id="rId11" action="ppaction://hlinkfile"/>
          </p:cNvPr>
          <p:cNvSpPr txBox="1"/>
          <p:nvPr/>
        </p:nvSpPr>
        <p:spPr>
          <a:xfrm>
            <a:off x="498474" y="1088534"/>
            <a:ext cx="7510637" cy="318924"/>
          </a:xfrm>
          <a:prstGeom prst="rect">
            <a:avLst/>
          </a:prstGeom>
          <a:noFill/>
          <a:ln>
            <a:noFill/>
          </a:ln>
        </p:spPr>
        <p:txBody>
          <a:bodyPr wrap="none" lIns="36000" tIns="36000" rIns="36000" bIns="36000">
            <a:spAutoFit/>
          </a:bodyPr>
          <a:lstStyle>
            <a:defPPr>
              <a:defRPr lang="es-MX"/>
            </a:defPPr>
            <a:lvl1pPr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bg2">
                    <a:lumMod val="10000"/>
                  </a:schemeClr>
                </a:solidFill>
                <a:latin typeface="Arial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MX" sz="1600" dirty="0"/>
              <a:t>MP-TS097  Credenciales de identificación para los verificadores acreditados</a:t>
            </a:r>
          </a:p>
        </p:txBody>
      </p:sp>
      <p:sp>
        <p:nvSpPr>
          <p:cNvPr id="18" name="5 CuadroTexto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98474" y="5225048"/>
            <a:ext cx="4652236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</a:rPr>
              <a:t>MP-CP030 – Designación de Grupo Evaluador</a:t>
            </a:r>
          </a:p>
        </p:txBody>
      </p:sp>
    </p:spTree>
    <p:extLst>
      <p:ext uri="{BB962C8B-B14F-4D97-AF65-F5344CB8AC3E}">
        <p14:creationId xmlns:p14="http://schemas.microsoft.com/office/powerpoint/2010/main" val="29646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>
            <a:hlinkClick r:id="rId2" action="ppaction://hlinksldjump"/>
          </p:cNvPr>
          <p:cNvSpPr/>
          <p:nvPr/>
        </p:nvSpPr>
        <p:spPr>
          <a:xfrm>
            <a:off x="620458" y="941691"/>
            <a:ext cx="213227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Aeronáutica Civil</a:t>
            </a:r>
          </a:p>
        </p:txBody>
      </p:sp>
      <p:sp>
        <p:nvSpPr>
          <p:cNvPr id="3" name="8 Rectángulo">
            <a:hlinkClick r:id="rId2" action="ppaction://hlinksldjump"/>
          </p:cNvPr>
          <p:cNvSpPr/>
          <p:nvPr/>
        </p:nvSpPr>
        <p:spPr>
          <a:xfrm>
            <a:off x="620458" y="1549941"/>
            <a:ext cx="2132270" cy="6052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Auditoría Ambiental</a:t>
            </a:r>
          </a:p>
        </p:txBody>
      </p:sp>
      <p:sp>
        <p:nvSpPr>
          <p:cNvPr id="4" name="8 Rectángulo">
            <a:hlinkClick r:id="rId3" action="ppaction://hlinksldjump"/>
          </p:cNvPr>
          <p:cNvSpPr/>
          <p:nvPr/>
        </p:nvSpPr>
        <p:spPr>
          <a:xfrm>
            <a:off x="3054977" y="945085"/>
            <a:ext cx="2248148" cy="507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Distintivo H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0 Rectángulo">
            <a:hlinkClick r:id="rId3" action="ppaction://hlinksldjump"/>
          </p:cNvPr>
          <p:cNvSpPr/>
          <p:nvPr/>
        </p:nvSpPr>
        <p:spPr>
          <a:xfrm>
            <a:off x="6176381" y="810668"/>
            <a:ext cx="2378115" cy="11182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Ductos de Recolección y Transporte de Hidrocarburos</a:t>
            </a:r>
          </a:p>
        </p:txBody>
      </p:sp>
      <p:sp>
        <p:nvSpPr>
          <p:cNvPr id="6" name="13 Rectángulo">
            <a:hlinkClick r:id="rId3" action="ppaction://hlinksldjump"/>
          </p:cNvPr>
          <p:cNvSpPr/>
          <p:nvPr/>
        </p:nvSpPr>
        <p:spPr>
          <a:xfrm>
            <a:off x="574963" y="2250524"/>
            <a:ext cx="2223261" cy="861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Eficiencia Energética en Edificaciones</a:t>
            </a:r>
          </a:p>
        </p:txBody>
      </p:sp>
      <p:sp>
        <p:nvSpPr>
          <p:cNvPr id="7" name="18 Rectángulo">
            <a:hlinkClick r:id="rId3" action="ppaction://hlinksldjump"/>
          </p:cNvPr>
          <p:cNvSpPr/>
          <p:nvPr/>
        </p:nvSpPr>
        <p:spPr>
          <a:xfrm>
            <a:off x="3088160" y="1630442"/>
            <a:ext cx="2214965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Eficiencia Energética en Edificaciones no Residenciales</a:t>
            </a:r>
          </a:p>
        </p:txBody>
      </p:sp>
      <p:sp>
        <p:nvSpPr>
          <p:cNvPr id="8" name="1 Rectángulo"/>
          <p:cNvSpPr/>
          <p:nvPr/>
        </p:nvSpPr>
        <p:spPr>
          <a:xfrm>
            <a:off x="-105635" y="158957"/>
            <a:ext cx="798924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9" name="4 Rectángulo">
            <a:hlinkClick r:id="rId4" action="ppaction://hlinksldjump"/>
          </p:cNvPr>
          <p:cNvSpPr/>
          <p:nvPr/>
        </p:nvSpPr>
        <p:spPr>
          <a:xfrm>
            <a:off x="575222" y="3207587"/>
            <a:ext cx="2222742" cy="11182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Eficiencia Energética e Instalaciones Eléctricas </a:t>
            </a:r>
          </a:p>
        </p:txBody>
      </p:sp>
      <p:sp>
        <p:nvSpPr>
          <p:cNvPr id="11" name="9 Rectángulo">
            <a:hlinkClick r:id="rId5" action="ppaction://hlinksldjump"/>
          </p:cNvPr>
          <p:cNvSpPr/>
          <p:nvPr/>
        </p:nvSpPr>
        <p:spPr>
          <a:xfrm>
            <a:off x="3088162" y="3008297"/>
            <a:ext cx="2232248" cy="861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Emisiones Contaminantes y Autotransporte</a:t>
            </a:r>
          </a:p>
        </p:txBody>
      </p:sp>
      <p:sp>
        <p:nvSpPr>
          <p:cNvPr id="12" name="7 Rectángulo">
            <a:hlinkClick r:id="rId6" action="ppaction://hlinksldjump"/>
          </p:cNvPr>
          <p:cNvSpPr/>
          <p:nvPr/>
        </p:nvSpPr>
        <p:spPr>
          <a:xfrm>
            <a:off x="537805" y="5024251"/>
            <a:ext cx="2297577" cy="507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Extintores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Rectángulo">
            <a:hlinkClick r:id="rId6" action="ppaction://hlinksldjump"/>
          </p:cNvPr>
          <p:cNvSpPr/>
          <p:nvPr/>
        </p:nvSpPr>
        <p:spPr>
          <a:xfrm>
            <a:off x="537805" y="4421131"/>
            <a:ext cx="2297577" cy="507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 LP</a:t>
            </a:r>
          </a:p>
        </p:txBody>
      </p:sp>
      <p:sp>
        <p:nvSpPr>
          <p:cNvPr id="14" name="8 Rectángulo">
            <a:hlinkClick r:id="rId7" action="ppaction://hlinksldjump"/>
          </p:cNvPr>
          <p:cNvSpPr/>
          <p:nvPr/>
        </p:nvSpPr>
        <p:spPr>
          <a:xfrm>
            <a:off x="6216649" y="2022860"/>
            <a:ext cx="2297577" cy="507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 Natural</a:t>
            </a:r>
          </a:p>
        </p:txBody>
      </p:sp>
      <p:sp>
        <p:nvSpPr>
          <p:cNvPr id="15" name="4 Rectángulo">
            <a:hlinkClick r:id="rId8" action="ppaction://hlinksldjump"/>
          </p:cNvPr>
          <p:cNvSpPr/>
          <p:nvPr/>
        </p:nvSpPr>
        <p:spPr>
          <a:xfrm>
            <a:off x="3254157" y="4017556"/>
            <a:ext cx="1882973" cy="6052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Información Comercial</a:t>
            </a:r>
          </a:p>
        </p:txBody>
      </p:sp>
      <p:sp>
        <p:nvSpPr>
          <p:cNvPr id="16" name="11 Rectángulo">
            <a:hlinkClick r:id="rId9" action="ppaction://hlinksldjump"/>
          </p:cNvPr>
          <p:cNvSpPr/>
          <p:nvPr/>
        </p:nvSpPr>
        <p:spPr>
          <a:xfrm>
            <a:off x="3447611" y="4770335"/>
            <a:ext cx="1383306" cy="507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Hidráulica</a:t>
            </a:r>
          </a:p>
        </p:txBody>
      </p:sp>
      <p:sp>
        <p:nvSpPr>
          <p:cNvPr id="17" name="4 Rectángulo">
            <a:hlinkClick r:id="rId10" action="ppaction://hlinksldjump"/>
          </p:cNvPr>
          <p:cNvSpPr/>
          <p:nvPr/>
        </p:nvSpPr>
        <p:spPr>
          <a:xfrm>
            <a:off x="5855279" y="4975519"/>
            <a:ext cx="2777428" cy="6052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Instrumentos de Medición</a:t>
            </a:r>
          </a:p>
        </p:txBody>
      </p:sp>
      <p:sp>
        <p:nvSpPr>
          <p:cNvPr id="18" name="4 Rectángulo">
            <a:hlinkClick r:id="rId11" action="ppaction://hlinksldjump"/>
          </p:cNvPr>
          <p:cNvSpPr/>
          <p:nvPr/>
        </p:nvSpPr>
        <p:spPr>
          <a:xfrm>
            <a:off x="6216649" y="2828030"/>
            <a:ext cx="2054689" cy="861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Medio Ambiente y Recursos Naturales</a:t>
            </a:r>
          </a:p>
        </p:txBody>
      </p:sp>
      <p:sp>
        <p:nvSpPr>
          <p:cNvPr id="19" name="4 Rectángulo">
            <a:hlinkClick r:id="rId12" action="ppaction://hlinksldjump"/>
          </p:cNvPr>
          <p:cNvSpPr/>
          <p:nvPr/>
        </p:nvSpPr>
        <p:spPr>
          <a:xfrm>
            <a:off x="3447611" y="5472082"/>
            <a:ext cx="1496067" cy="507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</a:p>
        </p:txBody>
      </p:sp>
      <p:sp>
        <p:nvSpPr>
          <p:cNvPr id="20" name="9 Rectángulo">
            <a:hlinkClick r:id="rId13" action="ppaction://hlinksldjump"/>
          </p:cNvPr>
          <p:cNvSpPr/>
          <p:nvPr/>
        </p:nvSpPr>
        <p:spPr>
          <a:xfrm>
            <a:off x="6085206" y="3889316"/>
            <a:ext cx="2317574" cy="861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Salud Animal, Sanidad Vegetal y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Fitozoosanidad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1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321817" y="679134"/>
            <a:ext cx="882756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35644" y="887612"/>
            <a:ext cx="69126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Aeronáutica Civil</a:t>
            </a:r>
          </a:p>
        </p:txBody>
      </p:sp>
      <p:sp>
        <p:nvSpPr>
          <p:cNvPr id="7" name="6 Rectángulo">
            <a:hlinkClick r:id="rId2" action="ppaction://hlinkfile"/>
          </p:cNvPr>
          <p:cNvSpPr/>
          <p:nvPr/>
        </p:nvSpPr>
        <p:spPr>
          <a:xfrm>
            <a:off x="743221" y="1342489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 Seguridad  Aérea Operacional</a:t>
            </a:r>
          </a:p>
        </p:txBody>
      </p:sp>
      <p:sp>
        <p:nvSpPr>
          <p:cNvPr id="8" name="7 Rectángulo">
            <a:hlinkClick r:id="rId3" action="ppaction://hlinkfile"/>
          </p:cNvPr>
          <p:cNvSpPr/>
          <p:nvPr/>
        </p:nvSpPr>
        <p:spPr>
          <a:xfrm>
            <a:off x="689433" y="1765420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 Seguridad  Operacional en Aeródromos Civiles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35644" y="2346162"/>
            <a:ext cx="6912638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Auditoría Ambiental</a:t>
            </a:r>
          </a:p>
        </p:txBody>
      </p:sp>
      <p:sp>
        <p:nvSpPr>
          <p:cNvPr id="10" name="9 Rectángulo">
            <a:hlinkClick r:id="rId4" action="ppaction://hlinkfile"/>
          </p:cNvPr>
          <p:cNvSpPr/>
          <p:nvPr/>
        </p:nvSpPr>
        <p:spPr>
          <a:xfrm>
            <a:off x="743221" y="3045524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Actualización NMX-AA-162-SCFI-2012 escrito PROFEPA</a:t>
            </a:r>
          </a:p>
        </p:txBody>
      </p:sp>
      <p:sp>
        <p:nvSpPr>
          <p:cNvPr id="11" name="10 Rectángulo">
            <a:hlinkClick r:id="rId5" action="ppaction://hlinkfile"/>
          </p:cNvPr>
          <p:cNvSpPr/>
          <p:nvPr/>
        </p:nvSpPr>
        <p:spPr>
          <a:xfrm>
            <a:off x="743221" y="3346217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Boletin-I-10</a:t>
            </a:r>
          </a:p>
        </p:txBody>
      </p:sp>
      <p:sp>
        <p:nvSpPr>
          <p:cNvPr id="12" name="11 Rectángulo">
            <a:hlinkClick r:id="rId6" action="ppaction://hlinkfile"/>
          </p:cNvPr>
          <p:cNvSpPr/>
          <p:nvPr/>
        </p:nvSpPr>
        <p:spPr>
          <a:xfrm>
            <a:off x="743221" y="3631509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Carta equivalencias</a:t>
            </a:r>
          </a:p>
        </p:txBody>
      </p:sp>
      <p:sp>
        <p:nvSpPr>
          <p:cNvPr id="13" name="12 Rectángulo">
            <a:hlinkClick r:id="rId7" action="ppaction://hlinkfile"/>
          </p:cNvPr>
          <p:cNvSpPr/>
          <p:nvPr/>
        </p:nvSpPr>
        <p:spPr>
          <a:xfrm>
            <a:off x="743221" y="3947617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Causales suspensión cancelación </a:t>
            </a:r>
          </a:p>
        </p:txBody>
      </p:sp>
      <p:sp>
        <p:nvSpPr>
          <p:cNvPr id="14" name="13 Rectángulo">
            <a:hlinkClick r:id="rId8" action="ppaction://hlinkfile"/>
          </p:cNvPr>
          <p:cNvSpPr/>
          <p:nvPr/>
        </p:nvSpPr>
        <p:spPr>
          <a:xfrm>
            <a:off x="743221" y="4323169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Informativa 01-16</a:t>
            </a:r>
          </a:p>
        </p:txBody>
      </p:sp>
      <p:sp>
        <p:nvSpPr>
          <p:cNvPr id="15" name="14 Rectángulo">
            <a:hlinkClick r:id="rId9" action="ppaction://hlinkfile"/>
          </p:cNvPr>
          <p:cNvSpPr/>
          <p:nvPr/>
        </p:nvSpPr>
        <p:spPr>
          <a:xfrm>
            <a:off x="743221" y="4711381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Circular Informativa PFPA</a:t>
            </a:r>
          </a:p>
        </p:txBody>
      </p:sp>
      <p:sp>
        <p:nvSpPr>
          <p:cNvPr id="19" name="Flecha izquierda 18">
            <a:hlinkClick r:id="rId10" action="ppaction://hlinksldjump"/>
          </p:cNvPr>
          <p:cNvSpPr/>
          <p:nvPr/>
        </p:nvSpPr>
        <p:spPr>
          <a:xfrm>
            <a:off x="7276082" y="5085472"/>
            <a:ext cx="1571704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477" y="778116"/>
            <a:ext cx="799032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CARPETA 5 – </a:t>
            </a:r>
            <a:r>
              <a:rPr lang="es-ES" sz="20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itannic Bold" panose="020B0903060703020204" pitchFamily="34" charset="0"/>
              </a:rPr>
              <a:t>REQUERIMIENTOS POR MATERIA EN PARTICULAR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81322" y="1066959"/>
            <a:ext cx="68938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Auditoría Ambiental</a:t>
            </a:r>
          </a:p>
        </p:txBody>
      </p:sp>
      <p:sp>
        <p:nvSpPr>
          <p:cNvPr id="6" name="5 Rectángulo">
            <a:hlinkClick r:id="rId2" action="ppaction://hlinkfile"/>
          </p:cNvPr>
          <p:cNvSpPr/>
          <p:nvPr/>
        </p:nvSpPr>
        <p:spPr>
          <a:xfrm>
            <a:off x="740589" y="3124738"/>
            <a:ext cx="760206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de Aplicación de la NMX-EC-17020-IMNC-2014  para  Auditoría Ambiental 01</a:t>
            </a:r>
          </a:p>
        </p:txBody>
      </p:sp>
      <p:sp>
        <p:nvSpPr>
          <p:cNvPr id="7" name="6 Rectángulo">
            <a:hlinkClick r:id="rId3" action="ppaction://hlinkfile"/>
          </p:cNvPr>
          <p:cNvSpPr/>
          <p:nvPr/>
        </p:nvSpPr>
        <p:spPr>
          <a:xfrm>
            <a:off x="740589" y="3464019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 de Evaluación  Técnica de Auditoria Ambiental</a:t>
            </a:r>
          </a:p>
        </p:txBody>
      </p:sp>
      <p:sp>
        <p:nvSpPr>
          <p:cNvPr id="8" name="7 Rectángulo">
            <a:hlinkClick r:id="rId4" action="ppaction://hlinkfile"/>
          </p:cNvPr>
          <p:cNvSpPr/>
          <p:nvPr/>
        </p:nvSpPr>
        <p:spPr>
          <a:xfrm>
            <a:off x="740589" y="3838783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Identificación  y Evaluación de Aspectos Ambientales</a:t>
            </a:r>
          </a:p>
        </p:txBody>
      </p:sp>
      <p:sp>
        <p:nvSpPr>
          <p:cNvPr id="9" name="8 Rectángulo">
            <a:hlinkClick r:id="rId5" action="ppaction://hlinkfile"/>
          </p:cNvPr>
          <p:cNvSpPr/>
          <p:nvPr/>
        </p:nvSpPr>
        <p:spPr>
          <a:xfrm>
            <a:off x="740589" y="4211910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 para Personas Físicas Acreditadas en AA</a:t>
            </a:r>
          </a:p>
        </p:txBody>
      </p:sp>
      <p:sp>
        <p:nvSpPr>
          <p:cNvPr id="10" name="9 Rectángulo">
            <a:hlinkClick r:id="rId6" action="ppaction://hlinkfile"/>
          </p:cNvPr>
          <p:cNvSpPr/>
          <p:nvPr/>
        </p:nvSpPr>
        <p:spPr>
          <a:xfrm>
            <a:off x="740589" y="4571346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Modelos  de la NMX-AA-162-SCFI-2012</a:t>
            </a:r>
          </a:p>
        </p:txBody>
      </p:sp>
      <p:sp>
        <p:nvSpPr>
          <p:cNvPr id="11" name="10 Rectángulo">
            <a:hlinkClick r:id="rId7"/>
          </p:cNvPr>
          <p:cNvSpPr/>
          <p:nvPr/>
        </p:nvSpPr>
        <p:spPr>
          <a:xfrm>
            <a:off x="740589" y="4930782"/>
            <a:ext cx="68131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NC que motivan a Suspensión y Cancelación en  AA</a:t>
            </a:r>
          </a:p>
        </p:txBody>
      </p:sp>
      <p:sp>
        <p:nvSpPr>
          <p:cNvPr id="19" name="Flecha izquierda 18">
            <a:hlinkClick r:id="rId8" action="ppaction://hlinksldjump"/>
          </p:cNvPr>
          <p:cNvSpPr/>
          <p:nvPr/>
        </p:nvSpPr>
        <p:spPr>
          <a:xfrm>
            <a:off x="7096668" y="5281354"/>
            <a:ext cx="1547799" cy="736600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Regresar</a:t>
            </a:r>
            <a:endParaRPr lang="es-MX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22" name="15 Rectángulo">
            <a:hlinkClick r:id="rId9" action="ppaction://hlinkfile"/>
          </p:cNvPr>
          <p:cNvSpPr/>
          <p:nvPr/>
        </p:nvSpPr>
        <p:spPr>
          <a:xfrm>
            <a:off x="740589" y="2017225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 AA</a:t>
            </a:r>
          </a:p>
        </p:txBody>
      </p:sp>
      <p:sp>
        <p:nvSpPr>
          <p:cNvPr id="23" name="16 Rectángulo">
            <a:hlinkClick r:id="rId10" action="ppaction://hlinkfile"/>
          </p:cNvPr>
          <p:cNvSpPr/>
          <p:nvPr/>
        </p:nvSpPr>
        <p:spPr>
          <a:xfrm>
            <a:off x="740589" y="2360674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Criterios de aplicación para auditores </a:t>
            </a:r>
          </a:p>
        </p:txBody>
      </p:sp>
      <p:sp>
        <p:nvSpPr>
          <p:cNvPr id="24" name="17 Rectángulo">
            <a:hlinkClick r:id="rId11" action="ppaction://hlinkfile"/>
          </p:cNvPr>
          <p:cNvSpPr/>
          <p:nvPr/>
        </p:nvSpPr>
        <p:spPr>
          <a:xfrm>
            <a:off x="740589" y="2783986"/>
            <a:ext cx="691263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Directrices del Proceso de Certificación Ambiental</a:t>
            </a:r>
          </a:p>
        </p:txBody>
      </p:sp>
    </p:spTree>
    <p:extLst>
      <p:ext uri="{BB962C8B-B14F-4D97-AF65-F5344CB8AC3E}">
        <p14:creationId xmlns:p14="http://schemas.microsoft.com/office/powerpoint/2010/main" val="33362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6257</TotalTime>
  <Words>1362</Words>
  <Application>Microsoft Office PowerPoint</Application>
  <PresentationFormat>Carta (216 x 279 mm)</PresentationFormat>
  <Paragraphs>336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Britannic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ci0001</dc:creator>
  <cp:lastModifiedBy>uv0009</cp:lastModifiedBy>
  <cp:revision>378</cp:revision>
  <cp:lastPrinted>2015-12-07T19:46:02Z</cp:lastPrinted>
  <dcterms:created xsi:type="dcterms:W3CDTF">2015-01-14T17:48:46Z</dcterms:created>
  <dcterms:modified xsi:type="dcterms:W3CDTF">2016-11-04T20:00:59Z</dcterms:modified>
</cp:coreProperties>
</file>